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41"/>
  </p:notesMasterIdLst>
  <p:sldIdLst>
    <p:sldId id="256" r:id="rId2"/>
    <p:sldId id="257" r:id="rId3"/>
    <p:sldId id="262" r:id="rId4"/>
    <p:sldId id="314" r:id="rId5"/>
    <p:sldId id="279" r:id="rId6"/>
    <p:sldId id="280" r:id="rId7"/>
    <p:sldId id="281" r:id="rId8"/>
    <p:sldId id="282" r:id="rId9"/>
    <p:sldId id="283" r:id="rId10"/>
    <p:sldId id="284" r:id="rId11"/>
    <p:sldId id="285" r:id="rId12"/>
    <p:sldId id="286" r:id="rId13"/>
    <p:sldId id="287" r:id="rId14"/>
    <p:sldId id="288" r:id="rId15"/>
    <p:sldId id="277" r:id="rId16"/>
    <p:sldId id="291" r:id="rId17"/>
    <p:sldId id="290" r:id="rId18"/>
    <p:sldId id="293" r:id="rId19"/>
    <p:sldId id="295" r:id="rId20"/>
    <p:sldId id="296" r:id="rId21"/>
    <p:sldId id="297" r:id="rId22"/>
    <p:sldId id="294" r:id="rId23"/>
    <p:sldId id="298" r:id="rId24"/>
    <p:sldId id="309" r:id="rId25"/>
    <p:sldId id="310" r:id="rId26"/>
    <p:sldId id="311" r:id="rId27"/>
    <p:sldId id="316" r:id="rId28"/>
    <p:sldId id="317" r:id="rId29"/>
    <p:sldId id="318" r:id="rId30"/>
    <p:sldId id="319" r:id="rId31"/>
    <p:sldId id="299" r:id="rId32"/>
    <p:sldId id="320" r:id="rId33"/>
    <p:sldId id="325" r:id="rId34"/>
    <p:sldId id="331" r:id="rId35"/>
    <p:sldId id="327" r:id="rId36"/>
    <p:sldId id="328" r:id="rId37"/>
    <p:sldId id="329" r:id="rId38"/>
    <p:sldId id="330" r:id="rId39"/>
    <p:sldId id="332"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38" autoAdjust="0"/>
  </p:normalViewPr>
  <p:slideViewPr>
    <p:cSldViewPr>
      <p:cViewPr varScale="1">
        <p:scale>
          <a:sx n="73" d="100"/>
          <a:sy n="73" d="100"/>
        </p:scale>
        <p:origin x="-84" y="-640"/>
      </p:cViewPr>
      <p:guideLst>
        <p:guide orient="horz" pos="2160"/>
        <p:guide pos="2880"/>
      </p:guideLst>
    </p:cSldViewPr>
  </p:slideViewPr>
  <p:outlineViewPr>
    <p:cViewPr>
      <p:scale>
        <a:sx n="33" d="100"/>
        <a:sy n="33" d="100"/>
      </p:scale>
      <p:origin x="4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33F84E-6C4C-4AB8-930F-E3B613F1058C}" type="datetimeFigureOut">
              <a:rPr lang="en-US" smtClean="0"/>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BEAC2-B9A3-4051-8E8A-C3FD0D6B5762}" type="slidenum">
              <a:rPr lang="en-US" smtClean="0"/>
              <a:t>‹#›</a:t>
            </a:fld>
            <a:endParaRPr lang="en-US"/>
          </a:p>
        </p:txBody>
      </p:sp>
    </p:spTree>
    <p:extLst>
      <p:ext uri="{BB962C8B-B14F-4D97-AF65-F5344CB8AC3E}">
        <p14:creationId xmlns:p14="http://schemas.microsoft.com/office/powerpoint/2010/main" val="5731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World Health Organization</a:t>
            </a:r>
          </a:p>
        </p:txBody>
      </p:sp>
      <p:sp>
        <p:nvSpPr>
          <p:cNvPr id="6" name="Rectangle 3"/>
          <p:cNvSpPr>
            <a:spLocks noGrp="1" noChangeArrowheads="1"/>
          </p:cNvSpPr>
          <p:nvPr>
            <p:ph type="dt" idx="1"/>
          </p:nvPr>
        </p:nvSpPr>
        <p:spPr>
          <a:ln/>
        </p:spPr>
        <p:txBody>
          <a:bodyPr/>
          <a:lstStyle/>
          <a:p>
            <a:fld id="{98930C20-E241-4485-A841-E16D4C47583A}" type="datetime3">
              <a:rPr lang="en-US"/>
              <a:pPr/>
              <a:t>1 January 2013</a:t>
            </a:fld>
            <a:endParaRPr lang="en-US"/>
          </a:p>
        </p:txBody>
      </p:sp>
      <p:sp>
        <p:nvSpPr>
          <p:cNvPr id="8" name="Rectangle 7"/>
          <p:cNvSpPr>
            <a:spLocks noGrp="1" noChangeArrowheads="1"/>
          </p:cNvSpPr>
          <p:nvPr>
            <p:ph type="sldNum" sz="quarter" idx="5"/>
          </p:nvPr>
        </p:nvSpPr>
        <p:spPr>
          <a:ln/>
        </p:spPr>
        <p:txBody>
          <a:bodyPr/>
          <a:lstStyle/>
          <a:p>
            <a:fld id="{2A12B06C-860B-4821-A8D6-68CCD40F31B6}" type="slidenum">
              <a:rPr lang="en-US"/>
              <a:pPr/>
              <a:t>5</a:t>
            </a:fld>
            <a:endParaRPr lang="en-US"/>
          </a:p>
        </p:txBody>
      </p:sp>
      <p:sp>
        <p:nvSpPr>
          <p:cNvPr id="1328130" name="Slide Image Placeholder 1"/>
          <p:cNvSpPr>
            <a:spLocks noGrp="1" noRot="1" noChangeAspect="1" noTextEdit="1"/>
          </p:cNvSpPr>
          <p:nvPr>
            <p:ph type="sldImg"/>
          </p:nvPr>
        </p:nvSpPr>
        <p:spPr>
          <a:xfrm>
            <a:off x="1143000" y="687388"/>
            <a:ext cx="4573588" cy="3429000"/>
          </a:xfrm>
          <a:ln/>
        </p:spPr>
      </p:sp>
      <p:sp>
        <p:nvSpPr>
          <p:cNvPr id="3" name="Notes Placeholder 2"/>
          <p:cNvSpPr>
            <a:spLocks noGrp="1"/>
          </p:cNvSpPr>
          <p:nvPr>
            <p:ph type="body" idx="1"/>
          </p:nvPr>
        </p:nvSpPr>
        <p:spPr>
          <a:xfrm>
            <a:off x="912802" y="4343510"/>
            <a:ext cx="5032397" cy="4112828"/>
          </a:xfrm>
        </p:spPr>
        <p:txBody>
          <a:bodyPr lIns="93103" tIns="46551" rIns="93103" bIns="46551"/>
          <a:lstStyle/>
          <a:p>
            <a:r>
              <a:rPr lang="en-GB"/>
              <a:t>The three graphs on this chart show changes over the past 1,000 years. The bottom graph shows carbon emissions; the beige band shows emissions due to change in land use (such as deforestation to create agricultural land) and the pink band shows fossil fuel emissions. Fossil fuel emissions have increased dramatically since the Industrial Revolution.</a:t>
            </a:r>
          </a:p>
          <a:p>
            <a:endParaRPr lang="en-US"/>
          </a:p>
          <a:p>
            <a:r>
              <a:rPr lang="en-GB"/>
              <a:t>The middle, beige graph shows increasing atmospheric CO</a:t>
            </a:r>
            <a:r>
              <a:rPr lang="en-GB" baseline="-25000"/>
              <a:t>2</a:t>
            </a:r>
            <a:r>
              <a:rPr lang="en-GB"/>
              <a:t> concentrations in response to increasing carbon emissions. The atmospheric concentration of CO</a:t>
            </a:r>
            <a:r>
              <a:rPr lang="en-GB" baseline="-25000"/>
              <a:t>2</a:t>
            </a:r>
            <a:r>
              <a:rPr lang="en-GB"/>
              <a:t> prior to the Industrial Revolution was approximately 280 ppm; the current concentration is nearing 390 ppm. This concentration has not been exceeded during the past 420,000 years and probably not during the past 20 million years.</a:t>
            </a:r>
          </a:p>
          <a:p>
            <a:endParaRPr lang="en-US"/>
          </a:p>
          <a:p>
            <a:r>
              <a:rPr lang="en-GB"/>
              <a:t>The pink line shows that, although there has been variability, global average surface temperature has paralleled CO</a:t>
            </a:r>
            <a:r>
              <a:rPr lang="en-GB" baseline="-25000"/>
              <a:t>2</a:t>
            </a:r>
            <a:r>
              <a:rPr lang="en-GB"/>
              <a:t> concentrations for the past 1,000 years. The global average surface temperature increased approximately 0.7ºC during the past century, with about 0.4ºC of that increase since the 1970s. Temperatures are now changing at 0.18ºC per decade. Surface temperatures now exceed the upper limit of natural (historic) variability.</a:t>
            </a:r>
          </a:p>
          <a:p>
            <a:endParaRPr lang="en-GB"/>
          </a:p>
          <a:p>
            <a:r>
              <a:rPr lang="en-GB"/>
              <a:t>Image from ACIA (2004), reproduced with permission.</a:t>
            </a:r>
            <a:endParaRPr lang="en-US"/>
          </a:p>
          <a:p>
            <a:endParaRPr lang="en-US"/>
          </a:p>
        </p:txBody>
      </p:sp>
      <p:sp>
        <p:nvSpPr>
          <p:cNvPr id="1328132" name="Slide Number Placeholder 3"/>
          <p:cNvSpPr txBox="1">
            <a:spLocks noGrp="1"/>
          </p:cNvSpPr>
          <p:nvPr/>
        </p:nvSpPr>
        <p:spPr bwMode="auto">
          <a:xfrm>
            <a:off x="3886201" y="8688479"/>
            <a:ext cx="2971799" cy="45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3" tIns="46551" rIns="93103" bIns="46551" anchor="b"/>
          <a:lstStyle>
            <a:lvl1pPr algn="r" defTabSz="930275">
              <a:defRPr>
                <a:solidFill>
                  <a:schemeClr val="tx1"/>
                </a:solidFill>
                <a:latin typeface="Arial" charset="0"/>
                <a:cs typeface="Arial" charset="0"/>
              </a:defRPr>
            </a:lvl1pPr>
            <a:lvl2pPr marL="38257163" indent="-37796788" algn="r" defTabSz="93027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rtl="0"/>
            <a:fld id="{80F623E3-AD47-4E3E-918D-A254F73B4AB2}" type="slidenum">
              <a:rPr lang="en-US" sz="1200" b="0">
                <a:latin typeface="Times New Roman" pitchFamily="18" charset="0"/>
                <a:ea typeface="ＭＳ Ｐゴシック" pitchFamily="34" charset="-128"/>
              </a:rPr>
              <a:pPr rtl="0"/>
              <a:t>5</a:t>
            </a:fld>
            <a:endParaRPr lang="en-US" sz="1200" b="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9E61639-390C-4CD1-8331-B9899552C407}" type="datetime3">
              <a:rPr lang="en-US"/>
              <a:pPr/>
              <a:t>1 January 2013</a:t>
            </a:fld>
            <a:endParaRPr lang="en-US"/>
          </a:p>
        </p:txBody>
      </p:sp>
      <p:sp>
        <p:nvSpPr>
          <p:cNvPr id="7" name="Rectangle 7"/>
          <p:cNvSpPr>
            <a:spLocks noGrp="1" noChangeArrowheads="1"/>
          </p:cNvSpPr>
          <p:nvPr>
            <p:ph type="sldNum" sz="quarter" idx="5"/>
          </p:nvPr>
        </p:nvSpPr>
        <p:spPr>
          <a:ln/>
        </p:spPr>
        <p:txBody>
          <a:bodyPr/>
          <a:lstStyle/>
          <a:p>
            <a:fld id="{248A63A0-5443-430D-A520-81FAF13B43AC}" type="slidenum">
              <a:rPr lang="en-US"/>
              <a:pPr/>
              <a:t>14</a:t>
            </a:fld>
            <a:endParaRPr lang="en-US"/>
          </a:p>
        </p:txBody>
      </p:sp>
      <p:sp>
        <p:nvSpPr>
          <p:cNvPr id="1348610" name="Rectangle 2"/>
          <p:cNvSpPr>
            <a:spLocks noGrp="1" noRot="1" noChangeAspect="1" noChangeArrowheads="1" noTextEdit="1"/>
          </p:cNvSpPr>
          <p:nvPr>
            <p:ph type="sldImg"/>
          </p:nvPr>
        </p:nvSpPr>
        <p:spPr>
          <a:ln/>
        </p:spPr>
      </p:sp>
      <p:sp>
        <p:nvSpPr>
          <p:cNvPr id="1348611" name="Rectangle 3"/>
          <p:cNvSpPr>
            <a:spLocks noGrp="1" noChangeArrowheads="1"/>
          </p:cNvSpPr>
          <p:nvPr>
            <p:ph type="body" idx="1"/>
          </p:nvPr>
        </p:nvSpPr>
        <p:spPr/>
        <p:txBody>
          <a:bodyPr/>
          <a:lstStyle/>
          <a:p>
            <a:pPr marL="228600" indent="-228600"/>
            <a:r>
              <a:rPr lang="en-GB" sz="1000"/>
              <a:t>References:</a:t>
            </a:r>
          </a:p>
          <a:p>
            <a:pPr marL="228600" indent="-228600"/>
            <a:r>
              <a:rPr lang="en-GB"/>
              <a:t>McMichael, A. et al., 2004. Climate Change. In: M. Ezzati, A. Lopez, A. Rodgers and C. Murray (Editors), Comparative Quantification of Health Risks: Global and Regional Burden of Disease due to Selected Major Risk Factors. World Health Organization, Geneva.</a:t>
            </a:r>
            <a:endParaRPr lang="en-GB" sz="1000"/>
          </a:p>
          <a:p>
            <a:pPr marL="228600" indent="-228600"/>
            <a:r>
              <a:rPr lang="en-US"/>
              <a:t>Patz, J., Gibbs, H., Foley, J., Rogers, J. and Smith, K., 2007. Climate Change and Global Health: Quantifying a Growing Ethical Crisis. Ecohealth, 4: 397–405.</a:t>
            </a:r>
          </a:p>
          <a:p>
            <a:pPr marL="228600" indent="-228600"/>
            <a:r>
              <a:rPr lang="en-US"/>
              <a:t>WHO, 2009. Protecting Health From Climate Change: Connecting Science, Policy and People, World Health Organization, Geneva.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World Health Organization</a:t>
            </a:r>
          </a:p>
        </p:txBody>
      </p:sp>
      <p:sp>
        <p:nvSpPr>
          <p:cNvPr id="6" name="Rectangle 3"/>
          <p:cNvSpPr>
            <a:spLocks noGrp="1" noChangeArrowheads="1"/>
          </p:cNvSpPr>
          <p:nvPr>
            <p:ph type="dt" idx="1"/>
          </p:nvPr>
        </p:nvSpPr>
        <p:spPr>
          <a:ln/>
        </p:spPr>
        <p:txBody>
          <a:bodyPr/>
          <a:lstStyle/>
          <a:p>
            <a:fld id="{05B17175-05FF-49FA-BCC4-9337C81F124F}" type="datetime3">
              <a:rPr lang="en-US"/>
              <a:pPr/>
              <a:t>1 January 2013</a:t>
            </a:fld>
            <a:endParaRPr lang="en-US"/>
          </a:p>
        </p:txBody>
      </p:sp>
      <p:sp>
        <p:nvSpPr>
          <p:cNvPr id="8" name="Rectangle 7"/>
          <p:cNvSpPr>
            <a:spLocks noGrp="1" noChangeArrowheads="1"/>
          </p:cNvSpPr>
          <p:nvPr>
            <p:ph type="sldNum" sz="quarter" idx="5"/>
          </p:nvPr>
        </p:nvSpPr>
        <p:spPr>
          <a:ln/>
        </p:spPr>
        <p:txBody>
          <a:bodyPr/>
          <a:lstStyle/>
          <a:p>
            <a:fld id="{4ADA8914-A869-46D6-9AFC-F151A1875534}" type="slidenum">
              <a:rPr lang="en-US"/>
              <a:pPr/>
              <a:t>6</a:t>
            </a:fld>
            <a:endParaRPr lang="en-US"/>
          </a:p>
        </p:txBody>
      </p:sp>
      <p:sp>
        <p:nvSpPr>
          <p:cNvPr id="1330178" name="Rectangle 7"/>
          <p:cNvSpPr txBox="1">
            <a:spLocks noGrp="1" noChangeArrowheads="1"/>
          </p:cNvSpPr>
          <p:nvPr/>
        </p:nvSpPr>
        <p:spPr bwMode="auto">
          <a:xfrm>
            <a:off x="3886201" y="8688479"/>
            <a:ext cx="2971799" cy="45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3" tIns="46551" rIns="93103" bIns="46551" anchor="b"/>
          <a:lstStyle>
            <a:lvl1pPr algn="r" defTabSz="930275">
              <a:defRPr>
                <a:solidFill>
                  <a:schemeClr val="tx1"/>
                </a:solidFill>
                <a:latin typeface="Arial" charset="0"/>
                <a:cs typeface="Arial" charset="0"/>
              </a:defRPr>
            </a:lvl1pPr>
            <a:lvl2pPr marL="38257163" indent="-37796788" algn="r" defTabSz="93027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rtl="0"/>
            <a:fld id="{3EA44A25-20C2-4BEC-AC68-708650D99E75}" type="slidenum">
              <a:rPr lang="en-US" sz="1200" b="0">
                <a:latin typeface="Times New Roman" pitchFamily="18" charset="0"/>
                <a:ea typeface="ＭＳ Ｐゴシック" pitchFamily="34" charset="-128"/>
              </a:rPr>
              <a:pPr rtl="0"/>
              <a:t>6</a:t>
            </a:fld>
            <a:endParaRPr lang="en-US" sz="1200" b="0">
              <a:latin typeface="Times New Roman" pitchFamily="18" charset="0"/>
              <a:ea typeface="ＭＳ Ｐゴシック" pitchFamily="34" charset="-128"/>
            </a:endParaRPr>
          </a:p>
        </p:txBody>
      </p:sp>
      <p:sp>
        <p:nvSpPr>
          <p:cNvPr id="1330179" name="Rectangle 2"/>
          <p:cNvSpPr>
            <a:spLocks noGrp="1" noRot="1" noChangeAspect="1" noChangeArrowheads="1" noTextEdit="1"/>
          </p:cNvSpPr>
          <p:nvPr>
            <p:ph type="sldImg"/>
          </p:nvPr>
        </p:nvSpPr>
        <p:spPr>
          <a:xfrm>
            <a:off x="1143000" y="687388"/>
            <a:ext cx="4573588" cy="3429000"/>
          </a:xfrm>
          <a:ln/>
        </p:spPr>
      </p:sp>
      <p:sp>
        <p:nvSpPr>
          <p:cNvPr id="1330180" name="Rectangle 3"/>
          <p:cNvSpPr>
            <a:spLocks noGrp="1" noChangeArrowheads="1"/>
          </p:cNvSpPr>
          <p:nvPr>
            <p:ph type="body" idx="1"/>
          </p:nvPr>
        </p:nvSpPr>
        <p:spPr>
          <a:xfrm>
            <a:off x="912802" y="4343510"/>
            <a:ext cx="5032397" cy="4112828"/>
          </a:xfrm>
        </p:spPr>
        <p:txBody>
          <a:bodyPr lIns="93103" tIns="46551" rIns="93103" bIns="46551"/>
          <a:lstStyle/>
          <a:p>
            <a:r>
              <a:rPr lang="en-US"/>
              <a:t>Given that records show that climate is changing, the next question is the degree to which human activities are responsible.</a:t>
            </a:r>
          </a:p>
          <a:p>
            <a:endParaRPr lang="en-US"/>
          </a:p>
          <a:p>
            <a:r>
              <a:rPr lang="en-US"/>
              <a:t>The top figure shows global mean surface temperature anomalies relative to the period 1901 to 1950, as observed (black line) and from models that included anthropogenic and natural forcings. The thick red curve shows the means from the models and the thin lighter red curves show the individual model results. Vertical grey lines indicate the timing of major volcanic events. </a:t>
            </a:r>
          </a:p>
          <a:p>
            <a:endParaRPr lang="en-US"/>
          </a:p>
          <a:p>
            <a:r>
              <a:rPr lang="en-US"/>
              <a:t>The bottom figure shows global mean surface temperature anomalies relative to the period 1901 to 1950, as observed (black line) and from models that included only natural forcings. The thick blue curve shows the means from the models and the thin lighter blue curves show individual model results.</a:t>
            </a:r>
          </a:p>
          <a:p>
            <a:endParaRPr lang="en-GB"/>
          </a:p>
          <a:p>
            <a:r>
              <a:rPr lang="en-GB"/>
              <a:t>Image from IPCC 4</a:t>
            </a:r>
            <a:r>
              <a:rPr lang="en-GB" baseline="30000"/>
              <a:t>th</a:t>
            </a:r>
            <a:r>
              <a:rPr lang="en-GB"/>
              <a:t> Assessment Report (2007)</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World Health Organization</a:t>
            </a:r>
          </a:p>
        </p:txBody>
      </p:sp>
      <p:sp>
        <p:nvSpPr>
          <p:cNvPr id="6" name="Rectangle 3"/>
          <p:cNvSpPr>
            <a:spLocks noGrp="1" noChangeArrowheads="1"/>
          </p:cNvSpPr>
          <p:nvPr>
            <p:ph type="dt" idx="1"/>
          </p:nvPr>
        </p:nvSpPr>
        <p:spPr>
          <a:ln/>
        </p:spPr>
        <p:txBody>
          <a:bodyPr/>
          <a:lstStyle/>
          <a:p>
            <a:fld id="{7D4F9454-5F7B-470A-A188-DC26E5DD7F7E}" type="datetime3">
              <a:rPr lang="en-US"/>
              <a:pPr/>
              <a:t>1 January 2013</a:t>
            </a:fld>
            <a:endParaRPr lang="en-US"/>
          </a:p>
        </p:txBody>
      </p:sp>
      <p:sp>
        <p:nvSpPr>
          <p:cNvPr id="8" name="Rectangle 7"/>
          <p:cNvSpPr>
            <a:spLocks noGrp="1" noChangeArrowheads="1"/>
          </p:cNvSpPr>
          <p:nvPr>
            <p:ph type="sldNum" sz="quarter" idx="5"/>
          </p:nvPr>
        </p:nvSpPr>
        <p:spPr>
          <a:ln/>
        </p:spPr>
        <p:txBody>
          <a:bodyPr/>
          <a:lstStyle/>
          <a:p>
            <a:fld id="{2948AA1D-6DAF-47B7-8936-1385D31984FF}" type="slidenum">
              <a:rPr lang="en-US"/>
              <a:pPr/>
              <a:t>7</a:t>
            </a:fld>
            <a:endParaRPr lang="en-US"/>
          </a:p>
        </p:txBody>
      </p:sp>
      <p:sp>
        <p:nvSpPr>
          <p:cNvPr id="1332226" name="Slide Image Placeholder 1"/>
          <p:cNvSpPr>
            <a:spLocks noGrp="1" noRot="1" noChangeAspect="1" noTextEdit="1"/>
          </p:cNvSpPr>
          <p:nvPr>
            <p:ph type="sldImg"/>
          </p:nvPr>
        </p:nvSpPr>
        <p:spPr>
          <a:xfrm>
            <a:off x="1143000" y="687388"/>
            <a:ext cx="4573588" cy="3429000"/>
          </a:xfrm>
          <a:ln/>
        </p:spPr>
      </p:sp>
      <p:sp>
        <p:nvSpPr>
          <p:cNvPr id="1332227" name="Notes Placeholder 2"/>
          <p:cNvSpPr>
            <a:spLocks noGrp="1"/>
          </p:cNvSpPr>
          <p:nvPr>
            <p:ph type="body" idx="1"/>
          </p:nvPr>
        </p:nvSpPr>
        <p:spPr>
          <a:xfrm>
            <a:off x="912802" y="4343510"/>
            <a:ext cx="5032397" cy="4112828"/>
          </a:xfrm>
        </p:spPr>
        <p:txBody>
          <a:bodyPr lIns="93103" tIns="46551" rIns="93103" bIns="46551"/>
          <a:lstStyle/>
          <a:p>
            <a:r>
              <a:rPr lang="en-US"/>
              <a:t>These figures and maps show projected surface temperature changes for the early and late 21st century relative to the period 1980 to 1999. The left panel shows projections for the global average surface temperature for the next century.  The central and right panels map projections of these values averaged over the decades 2020 to 2029 (center) and 2090 to 2099 (right).</a:t>
            </a:r>
          </a:p>
          <a:p>
            <a:endParaRPr lang="en-GB"/>
          </a:p>
          <a:p>
            <a:r>
              <a:rPr lang="en-GB"/>
              <a:t>Image from IPCC 4</a:t>
            </a:r>
            <a:r>
              <a:rPr lang="en-GB" baseline="30000"/>
              <a:t>th</a:t>
            </a:r>
            <a:r>
              <a:rPr lang="en-GB"/>
              <a:t> Assessment Report (2007)</a:t>
            </a:r>
            <a:endParaRPr lang="en-US"/>
          </a:p>
          <a:p>
            <a:endParaRPr lang="en-US"/>
          </a:p>
        </p:txBody>
      </p:sp>
      <p:sp>
        <p:nvSpPr>
          <p:cNvPr id="1332228" name="Slide Number Placeholder 3"/>
          <p:cNvSpPr txBox="1">
            <a:spLocks noGrp="1"/>
          </p:cNvSpPr>
          <p:nvPr/>
        </p:nvSpPr>
        <p:spPr bwMode="auto">
          <a:xfrm>
            <a:off x="3886201" y="8688479"/>
            <a:ext cx="2971799" cy="45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3" tIns="46551" rIns="93103" bIns="46551" anchor="b"/>
          <a:lstStyle>
            <a:lvl1pPr algn="r" defTabSz="930275">
              <a:defRPr>
                <a:solidFill>
                  <a:schemeClr val="tx1"/>
                </a:solidFill>
                <a:latin typeface="Arial" charset="0"/>
                <a:cs typeface="Arial" charset="0"/>
              </a:defRPr>
            </a:lvl1pPr>
            <a:lvl2pPr marL="38257163" indent="-37796788" algn="r" defTabSz="93027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rtl="0"/>
            <a:fld id="{85AC9FF7-1CC9-478B-A2DB-33790A39B23D}" type="slidenum">
              <a:rPr lang="en-US" sz="1200" b="0">
                <a:latin typeface="Times New Roman" pitchFamily="18" charset="0"/>
                <a:ea typeface="ＭＳ Ｐゴシック" pitchFamily="34" charset="-128"/>
              </a:rPr>
              <a:pPr rtl="0"/>
              <a:t>7</a:t>
            </a:fld>
            <a:endParaRPr lang="en-US" sz="1200" b="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World Health Organization</a:t>
            </a:r>
          </a:p>
        </p:txBody>
      </p:sp>
      <p:sp>
        <p:nvSpPr>
          <p:cNvPr id="6" name="Rectangle 3"/>
          <p:cNvSpPr>
            <a:spLocks noGrp="1" noChangeArrowheads="1"/>
          </p:cNvSpPr>
          <p:nvPr>
            <p:ph type="dt" idx="1"/>
          </p:nvPr>
        </p:nvSpPr>
        <p:spPr>
          <a:ln/>
        </p:spPr>
        <p:txBody>
          <a:bodyPr/>
          <a:lstStyle/>
          <a:p>
            <a:fld id="{D4AEB594-9FD1-4279-AADC-9FBE3A84FC83}" type="datetime3">
              <a:rPr lang="en-US"/>
              <a:pPr/>
              <a:t>1 January 2013</a:t>
            </a:fld>
            <a:endParaRPr lang="en-US"/>
          </a:p>
        </p:txBody>
      </p:sp>
      <p:sp>
        <p:nvSpPr>
          <p:cNvPr id="8" name="Rectangle 7"/>
          <p:cNvSpPr>
            <a:spLocks noGrp="1" noChangeArrowheads="1"/>
          </p:cNvSpPr>
          <p:nvPr>
            <p:ph type="sldNum" sz="quarter" idx="5"/>
          </p:nvPr>
        </p:nvSpPr>
        <p:spPr>
          <a:ln/>
        </p:spPr>
        <p:txBody>
          <a:bodyPr/>
          <a:lstStyle/>
          <a:p>
            <a:fld id="{D79D66B7-8C06-4197-AFD4-C9DC3E14107D}" type="slidenum">
              <a:rPr lang="en-US"/>
              <a:pPr/>
              <a:t>8</a:t>
            </a:fld>
            <a:endParaRPr lang="en-US"/>
          </a:p>
        </p:txBody>
      </p:sp>
      <p:sp>
        <p:nvSpPr>
          <p:cNvPr id="1336322" name="Slide Image Placeholder 1"/>
          <p:cNvSpPr>
            <a:spLocks noGrp="1" noRot="1" noChangeAspect="1" noTextEdit="1"/>
          </p:cNvSpPr>
          <p:nvPr>
            <p:ph type="sldImg"/>
          </p:nvPr>
        </p:nvSpPr>
        <p:spPr>
          <a:xfrm>
            <a:off x="1143000" y="687388"/>
            <a:ext cx="4573588" cy="3429000"/>
          </a:xfrm>
          <a:ln/>
        </p:spPr>
      </p:sp>
      <p:sp>
        <p:nvSpPr>
          <p:cNvPr id="1336323" name="Notes Placeholder 2"/>
          <p:cNvSpPr>
            <a:spLocks noGrp="1"/>
          </p:cNvSpPr>
          <p:nvPr>
            <p:ph type="body" idx="1"/>
          </p:nvPr>
        </p:nvSpPr>
        <p:spPr>
          <a:xfrm>
            <a:off x="912802" y="4343510"/>
            <a:ext cx="5032397" cy="4112828"/>
          </a:xfrm>
        </p:spPr>
        <p:txBody>
          <a:bodyPr lIns="93103" tIns="46551" rIns="93103" bIns="46551"/>
          <a:lstStyle/>
          <a:p>
            <a:r>
              <a:rPr lang="en-US"/>
              <a:t>This map shows in more geographic detail changes in mean precipitation.</a:t>
            </a:r>
          </a:p>
          <a:p>
            <a:endParaRPr lang="en-GB"/>
          </a:p>
          <a:p>
            <a:r>
              <a:rPr lang="en-GB"/>
              <a:t>Image from IPCC 4</a:t>
            </a:r>
            <a:r>
              <a:rPr lang="en-GB" baseline="30000"/>
              <a:t>th</a:t>
            </a:r>
            <a:r>
              <a:rPr lang="en-GB"/>
              <a:t> Assessment Report (2007)</a:t>
            </a:r>
            <a:endParaRPr lang="en-US"/>
          </a:p>
          <a:p>
            <a:endParaRPr lang="en-US"/>
          </a:p>
        </p:txBody>
      </p:sp>
      <p:sp>
        <p:nvSpPr>
          <p:cNvPr id="1336324" name="Slide Number Placeholder 3"/>
          <p:cNvSpPr txBox="1">
            <a:spLocks noGrp="1"/>
          </p:cNvSpPr>
          <p:nvPr/>
        </p:nvSpPr>
        <p:spPr bwMode="auto">
          <a:xfrm>
            <a:off x="3886201" y="8688479"/>
            <a:ext cx="2971799" cy="45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3" tIns="46551" rIns="93103" bIns="46551" anchor="b"/>
          <a:lstStyle>
            <a:lvl1pPr algn="r" defTabSz="930275">
              <a:defRPr>
                <a:solidFill>
                  <a:schemeClr val="tx1"/>
                </a:solidFill>
                <a:latin typeface="Arial" charset="0"/>
                <a:cs typeface="Arial" charset="0"/>
              </a:defRPr>
            </a:lvl1pPr>
            <a:lvl2pPr marL="38257163" indent="-37796788" algn="r" defTabSz="93027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rtl="0"/>
            <a:fld id="{8E254917-432D-4B7B-800A-9204A0074430}" type="slidenum">
              <a:rPr lang="en-US" sz="1200" b="0">
                <a:latin typeface="Times New Roman" pitchFamily="18" charset="0"/>
                <a:ea typeface="ＭＳ Ｐゴシック" pitchFamily="34" charset="-128"/>
              </a:rPr>
              <a:pPr rtl="0"/>
              <a:t>8</a:t>
            </a:fld>
            <a:endParaRPr lang="en-US" sz="1200" b="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World Health Organization</a:t>
            </a:r>
          </a:p>
        </p:txBody>
      </p:sp>
      <p:sp>
        <p:nvSpPr>
          <p:cNvPr id="6" name="Rectangle 3"/>
          <p:cNvSpPr>
            <a:spLocks noGrp="1" noChangeArrowheads="1"/>
          </p:cNvSpPr>
          <p:nvPr>
            <p:ph type="dt" idx="1"/>
          </p:nvPr>
        </p:nvSpPr>
        <p:spPr>
          <a:ln/>
        </p:spPr>
        <p:txBody>
          <a:bodyPr/>
          <a:lstStyle/>
          <a:p>
            <a:fld id="{BBBDE080-5924-4B65-A6A6-946FEAF9EF5E}" type="datetime3">
              <a:rPr lang="en-US"/>
              <a:pPr/>
              <a:t>1 January 2013</a:t>
            </a:fld>
            <a:endParaRPr lang="en-US"/>
          </a:p>
        </p:txBody>
      </p:sp>
      <p:sp>
        <p:nvSpPr>
          <p:cNvPr id="8" name="Rectangle 7"/>
          <p:cNvSpPr>
            <a:spLocks noGrp="1" noChangeArrowheads="1"/>
          </p:cNvSpPr>
          <p:nvPr>
            <p:ph type="sldNum" sz="quarter" idx="5"/>
          </p:nvPr>
        </p:nvSpPr>
        <p:spPr>
          <a:ln/>
        </p:spPr>
        <p:txBody>
          <a:bodyPr/>
          <a:lstStyle/>
          <a:p>
            <a:fld id="{C6D6EDE7-2B08-4E6B-B583-763E5B30C81A}" type="slidenum">
              <a:rPr lang="en-US"/>
              <a:pPr/>
              <a:t>9</a:t>
            </a:fld>
            <a:endParaRPr lang="en-US"/>
          </a:p>
        </p:txBody>
      </p:sp>
      <p:sp>
        <p:nvSpPr>
          <p:cNvPr id="1340418" name="Slide Image Placeholder 1"/>
          <p:cNvSpPr>
            <a:spLocks noGrp="1" noRot="1" noChangeAspect="1" noTextEdit="1"/>
          </p:cNvSpPr>
          <p:nvPr>
            <p:ph type="sldImg"/>
          </p:nvPr>
        </p:nvSpPr>
        <p:spPr>
          <a:xfrm>
            <a:off x="1143000" y="687388"/>
            <a:ext cx="4573588" cy="3429000"/>
          </a:xfrm>
          <a:ln/>
        </p:spPr>
      </p:sp>
      <p:sp>
        <p:nvSpPr>
          <p:cNvPr id="1340419" name="Notes Placeholder 2"/>
          <p:cNvSpPr>
            <a:spLocks noGrp="1"/>
          </p:cNvSpPr>
          <p:nvPr>
            <p:ph type="body" idx="1"/>
          </p:nvPr>
        </p:nvSpPr>
        <p:spPr>
          <a:xfrm>
            <a:off x="912802" y="4343510"/>
            <a:ext cx="5032397" cy="4112828"/>
          </a:xfrm>
        </p:spPr>
        <p:txBody>
          <a:bodyPr lIns="93103" tIns="46551" rIns="93103" bIns="46551"/>
          <a:lstStyle/>
          <a:p>
            <a:r>
              <a:rPr lang="en-US"/>
              <a:t>This summarizes the conclusions of the IPCC on observed and projected trends in various climatic events. These changes could have significant impacts on human health.</a:t>
            </a:r>
          </a:p>
          <a:p>
            <a:endParaRPr lang="en-US"/>
          </a:p>
          <a:p>
            <a:r>
              <a:rPr lang="en-US"/>
              <a:t>An asterisk in column D indicates that formal detection and attribution studies were used, along with expert judgment, to assess the likelihood of a discernible human influence.</a:t>
            </a:r>
          </a:p>
          <a:p>
            <a:endParaRPr lang="en-US"/>
          </a:p>
          <a:p>
            <a:r>
              <a:rPr lang="en-US"/>
              <a:t>Source: </a:t>
            </a:r>
            <a:r>
              <a:rPr lang="en-GB"/>
              <a:t>IPCC 4</a:t>
            </a:r>
            <a:r>
              <a:rPr lang="en-GB" baseline="30000"/>
              <a:t>th</a:t>
            </a:r>
            <a:r>
              <a:rPr lang="en-GB"/>
              <a:t> Assessment Report (2007)</a:t>
            </a:r>
            <a:endParaRPr lang="en-US"/>
          </a:p>
          <a:p>
            <a:endParaRPr lang="en-US"/>
          </a:p>
          <a:p>
            <a:endParaRPr lang="en-US"/>
          </a:p>
        </p:txBody>
      </p:sp>
      <p:sp>
        <p:nvSpPr>
          <p:cNvPr id="1340420" name="Slide Number Placeholder 3"/>
          <p:cNvSpPr txBox="1">
            <a:spLocks noGrp="1"/>
          </p:cNvSpPr>
          <p:nvPr/>
        </p:nvSpPr>
        <p:spPr bwMode="auto">
          <a:xfrm>
            <a:off x="3886201" y="8688479"/>
            <a:ext cx="2971799" cy="45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3" tIns="46551" rIns="93103" bIns="46551" anchor="b"/>
          <a:lstStyle>
            <a:lvl1pPr algn="r" defTabSz="930275">
              <a:defRPr>
                <a:solidFill>
                  <a:schemeClr val="tx1"/>
                </a:solidFill>
                <a:latin typeface="Arial" charset="0"/>
                <a:cs typeface="Arial" charset="0"/>
              </a:defRPr>
            </a:lvl1pPr>
            <a:lvl2pPr marL="38257163" indent="-37796788" algn="r" defTabSz="93027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rtl="0"/>
            <a:fld id="{87E8374F-3ED1-4533-A4D9-C1AC32B6EB74}" type="slidenum">
              <a:rPr lang="en-US" sz="1200" b="0">
                <a:latin typeface="Times New Roman" pitchFamily="18" charset="0"/>
                <a:ea typeface="ＭＳ Ｐゴシック" pitchFamily="34" charset="-128"/>
              </a:rPr>
              <a:pPr rtl="0"/>
              <a:t>9</a:t>
            </a:fld>
            <a:endParaRPr lang="en-US" sz="1200" b="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9F18E89-FD1D-4767-8140-DEF99E4CEBB0}" type="datetime3">
              <a:rPr lang="en-US"/>
              <a:pPr/>
              <a:t>1 January 2013</a:t>
            </a:fld>
            <a:endParaRPr lang="en-US"/>
          </a:p>
        </p:txBody>
      </p:sp>
      <p:sp>
        <p:nvSpPr>
          <p:cNvPr id="7" name="Rectangle 7"/>
          <p:cNvSpPr>
            <a:spLocks noGrp="1" noChangeArrowheads="1"/>
          </p:cNvSpPr>
          <p:nvPr>
            <p:ph type="sldNum" sz="quarter" idx="5"/>
          </p:nvPr>
        </p:nvSpPr>
        <p:spPr>
          <a:ln/>
        </p:spPr>
        <p:txBody>
          <a:bodyPr/>
          <a:lstStyle/>
          <a:p>
            <a:fld id="{A2F8DF07-70ED-4B43-9657-E7F938901CC9}" type="slidenum">
              <a:rPr lang="en-US"/>
              <a:pPr/>
              <a:t>10</a:t>
            </a:fld>
            <a:endParaRPr lang="en-US"/>
          </a:p>
        </p:txBody>
      </p:sp>
      <p:sp>
        <p:nvSpPr>
          <p:cNvPr id="1346562" name="Rectangle 2"/>
          <p:cNvSpPr>
            <a:spLocks noGrp="1" noRot="1" noChangeAspect="1" noChangeArrowheads="1" noTextEdit="1"/>
          </p:cNvSpPr>
          <p:nvPr>
            <p:ph type="sldImg"/>
          </p:nvPr>
        </p:nvSpPr>
        <p:spPr>
          <a:xfrm>
            <a:off x="1141413" y="685800"/>
            <a:ext cx="4575175" cy="3430588"/>
          </a:xfrm>
          <a:ln/>
        </p:spPr>
      </p:sp>
      <p:sp>
        <p:nvSpPr>
          <p:cNvPr id="1346563" name="Rectangle 3"/>
          <p:cNvSpPr>
            <a:spLocks noGrp="1" noChangeArrowheads="1"/>
          </p:cNvSpPr>
          <p:nvPr>
            <p:ph type="body" idx="1"/>
          </p:nvPr>
        </p:nvSpPr>
        <p:spPr>
          <a:xfrm>
            <a:off x="687399" y="4343510"/>
            <a:ext cx="5483203" cy="4114289"/>
          </a:xfrm>
        </p:spPr>
        <p:txBody>
          <a:bodyPr/>
          <a:lstStyle/>
          <a:p>
            <a:endParaRPr lang="en-GB"/>
          </a:p>
          <a:p>
            <a:r>
              <a:rPr lang="en-GB"/>
              <a:t>Reference: </a:t>
            </a:r>
            <a:r>
              <a:rPr lang="en-US"/>
              <a:t>Patz, J.A., Engelberg, D. and Last, J., 2000. The effects of changing weather on public health. Annual Review of Public Health, 21: 271-307.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0F0DED4-C829-4226-83B8-4ADA3907278F}" type="datetime3">
              <a:rPr lang="en-US"/>
              <a:pPr/>
              <a:t>1 January 2013</a:t>
            </a:fld>
            <a:endParaRPr lang="en-US"/>
          </a:p>
        </p:txBody>
      </p:sp>
      <p:sp>
        <p:nvSpPr>
          <p:cNvPr id="7" name="Rectangle 7"/>
          <p:cNvSpPr>
            <a:spLocks noGrp="1" noChangeArrowheads="1"/>
          </p:cNvSpPr>
          <p:nvPr>
            <p:ph type="sldNum" sz="quarter" idx="5"/>
          </p:nvPr>
        </p:nvSpPr>
        <p:spPr>
          <a:ln/>
        </p:spPr>
        <p:txBody>
          <a:bodyPr/>
          <a:lstStyle/>
          <a:p>
            <a:fld id="{F36A8061-2D75-4846-BB19-980A12DB31EF}" type="slidenum">
              <a:rPr lang="en-US"/>
              <a:pPr/>
              <a:t>11</a:t>
            </a:fld>
            <a:endParaRPr lang="en-US"/>
          </a:p>
        </p:txBody>
      </p:sp>
      <p:sp>
        <p:nvSpPr>
          <p:cNvPr id="1342466" name="Rectangle 2"/>
          <p:cNvSpPr>
            <a:spLocks noGrp="1" noRot="1" noChangeAspect="1" noChangeArrowheads="1" noTextEdit="1"/>
          </p:cNvSpPr>
          <p:nvPr>
            <p:ph type="sldImg"/>
          </p:nvPr>
        </p:nvSpPr>
        <p:spPr>
          <a:ln/>
        </p:spPr>
      </p:sp>
      <p:sp>
        <p:nvSpPr>
          <p:cNvPr id="1342467" name="Rectangle 3"/>
          <p:cNvSpPr>
            <a:spLocks noGrp="1" noChangeArrowheads="1"/>
          </p:cNvSpPr>
          <p:nvPr>
            <p:ph type="body" idx="1"/>
          </p:nvPr>
        </p:nvSpPr>
        <p:spPr/>
        <p:txBody>
          <a:bodyPr/>
          <a:lstStyle/>
          <a:p>
            <a:r>
              <a:rPr lang="en-GB"/>
              <a:t>References for all figures given in WHO, 2009. Protecting Health From Climate Change: Connecting Science, Policy and People, World Health Organization, Geneva; page 7. </a:t>
            </a:r>
            <a:r>
              <a:rPr lang="en-US"/>
              <a:t>http://www.who.int/globalchange/publications/reports/9789241598880/en/index.html</a:t>
            </a:r>
          </a:p>
          <a:p>
            <a:endParaRPr lang="en-GB"/>
          </a:p>
          <a:p>
            <a:r>
              <a:rPr lang="en-GB"/>
              <a:t>Image from CDC Public Health Image Library.</a:t>
            </a: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3A3F28F4-C7D1-406C-B788-845707F0F391}" type="datetime3">
              <a:rPr lang="en-US"/>
              <a:pPr/>
              <a:t>1 January 2013</a:t>
            </a:fld>
            <a:endParaRPr lang="en-US"/>
          </a:p>
        </p:txBody>
      </p:sp>
      <p:sp>
        <p:nvSpPr>
          <p:cNvPr id="7" name="Rectangle 7"/>
          <p:cNvSpPr>
            <a:spLocks noGrp="1" noChangeArrowheads="1"/>
          </p:cNvSpPr>
          <p:nvPr>
            <p:ph type="sldNum" sz="quarter" idx="5"/>
          </p:nvPr>
        </p:nvSpPr>
        <p:spPr>
          <a:ln/>
        </p:spPr>
        <p:txBody>
          <a:bodyPr/>
          <a:lstStyle/>
          <a:p>
            <a:fld id="{B436CE46-B67A-41B1-8CD8-6D60E8E9D0AC}" type="slidenum">
              <a:rPr lang="en-US"/>
              <a:pPr/>
              <a:t>12</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pPr marL="228600" indent="-228600"/>
            <a:r>
              <a:rPr lang="en-GB"/>
              <a:t>References:</a:t>
            </a:r>
          </a:p>
          <a:p>
            <a:pPr marL="228600" indent="-228600"/>
            <a:endParaRPr lang="en-GB"/>
          </a:p>
          <a:p>
            <a:pPr marL="228600" indent="-228600"/>
            <a:r>
              <a:rPr lang="en-GB"/>
              <a:t>1) European Environment Agency: http://www.eea.europa.eu/data-and-maps/figures/number-of-reported-deaths-and-minimum-and-maximum-temperature-in-paris-during-the-heatwave-in-summer-2003 , based on data from </a:t>
            </a:r>
            <a:r>
              <a:rPr lang="en-US"/>
              <a:t>IVS (2003): Impact sanitaire de la vague de chaleur en France survenue en aout 2003, Rapport d'etape, 29 aout 2003. Saint-Maurice, Institut de Veille Sanitaire.</a:t>
            </a:r>
          </a:p>
          <a:p>
            <a:pPr marL="228600" indent="-228600"/>
            <a:endParaRPr lang="en-GB"/>
          </a:p>
          <a:p>
            <a:pPr marL="228600" indent="-228600"/>
            <a:r>
              <a:rPr lang="en-GB"/>
              <a:t>2) NASA: http://www.nasa.gov/images/content/126421main_image_feature_398a_ys_full.jpg</a:t>
            </a:r>
          </a:p>
          <a:p>
            <a:pPr marL="228600" indent="-228600"/>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36FAA33D-0282-4B0A-9331-23ABF16C7053}" type="datetime3">
              <a:rPr lang="en-US"/>
              <a:pPr/>
              <a:t>1 January 2013</a:t>
            </a:fld>
            <a:endParaRPr lang="en-US"/>
          </a:p>
        </p:txBody>
      </p:sp>
      <p:sp>
        <p:nvSpPr>
          <p:cNvPr id="7" name="Rectangle 7"/>
          <p:cNvSpPr>
            <a:spLocks noGrp="1" noChangeArrowheads="1"/>
          </p:cNvSpPr>
          <p:nvPr>
            <p:ph type="sldNum" sz="quarter" idx="5"/>
          </p:nvPr>
        </p:nvSpPr>
        <p:spPr>
          <a:ln/>
        </p:spPr>
        <p:txBody>
          <a:bodyPr/>
          <a:lstStyle/>
          <a:p>
            <a:fld id="{FB5C1227-1A29-4B1E-B9CB-D40CD38B4A24}" type="slidenum">
              <a:rPr lang="en-US"/>
              <a:pPr/>
              <a:t>13</a:t>
            </a:fld>
            <a:endParaRPr lang="en-US"/>
          </a:p>
        </p:txBody>
      </p:sp>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r>
              <a:rPr lang="en-GB" b="1"/>
              <a:t>Reproduced with permission from Elsevier/Lancet. </a:t>
            </a:r>
            <a:r>
              <a:rPr lang="en-US"/>
              <a:t>Checkley, W. et al., 2000. Effects of El Nino and ambient temperature on hospital admissions for diarrhoeal diseases in Peruvian children. Lancet, 355(9202): 442-450.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8484013-C903-4CDB-8B72-9480443F07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41F44-A30A-4E42-A15D-289BE5E06B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DCB38-D564-41E2-B656-D1C0766E91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B604D7-A1F4-4AE6-95FC-808F22C5F05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CACB9-B829-4F47-AB9A-D42B50FB4F9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4229F-E533-4233-8CAA-6DE97256DEB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49DE9-DC84-4050-8296-F76E7B02BAB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B5B2E193-FBA3-4C1D-A039-01A8B25C641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5EB72-9297-490F-829D-CC3E5F669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BDA0B34-4043-4060-ABCB-61DD987EF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8757-5910-4F74-980C-D34FA69354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11BC54-43C8-45D3-A838-6300C731F1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es.law.lsu.edu/coast/" TargetMode="External"/><Relationship Id="rId2" Type="http://schemas.openxmlformats.org/officeDocument/2006/relationships/hyperlink" Target="http://biotech.law.lsu.edu/" TargetMode="External"/><Relationship Id="rId1" Type="http://schemas.openxmlformats.org/officeDocument/2006/relationships/slideLayout" Target="../slideLayouts/slideLayout1.xml"/><Relationship Id="rId4" Type="http://schemas.openxmlformats.org/officeDocument/2006/relationships/hyperlink" Target="http://ssrn.com/author=22263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7.wmf"/><Relationship Id="rId4"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8458200" cy="1470025"/>
          </a:xfrm>
        </p:spPr>
        <p:txBody>
          <a:bodyPr>
            <a:normAutofit fontScale="90000"/>
          </a:bodyPr>
          <a:lstStyle/>
          <a:p>
            <a:r>
              <a:rPr lang="en-US" dirty="0" smtClean="0"/>
              <a:t>Public Health Implications of Global Warming</a:t>
            </a:r>
            <a:endParaRPr lang="en-US" dirty="0"/>
          </a:p>
        </p:txBody>
      </p:sp>
      <p:sp>
        <p:nvSpPr>
          <p:cNvPr id="3" name="Subtitle 2"/>
          <p:cNvSpPr>
            <a:spLocks noGrp="1"/>
          </p:cNvSpPr>
          <p:nvPr>
            <p:ph type="subTitle" idx="1"/>
          </p:nvPr>
        </p:nvSpPr>
        <p:spPr>
          <a:xfrm>
            <a:off x="533400" y="3810000"/>
            <a:ext cx="7772400" cy="2819400"/>
          </a:xfrm>
        </p:spPr>
        <p:txBody>
          <a:bodyPr>
            <a:normAutofit/>
          </a:bodyPr>
          <a:lstStyle/>
          <a:p>
            <a:r>
              <a:rPr lang="en-US" dirty="0"/>
              <a:t>Edward P. Richards, JD, MPH</a:t>
            </a:r>
          </a:p>
          <a:p>
            <a:r>
              <a:rPr lang="en-US" dirty="0"/>
              <a:t>Director, Program in Law, Science, and Public Health</a:t>
            </a:r>
          </a:p>
          <a:p>
            <a:r>
              <a:rPr lang="en-US" dirty="0"/>
              <a:t>Clarence W. Edwards Professor of Law</a:t>
            </a:r>
          </a:p>
          <a:p>
            <a:r>
              <a:rPr lang="en-US" dirty="0"/>
              <a:t>LSU Law School</a:t>
            </a:r>
          </a:p>
          <a:p>
            <a:r>
              <a:rPr lang="en-US" dirty="0" smtClean="0"/>
              <a:t>richards@lsu.edu</a:t>
            </a:r>
            <a:endParaRPr lang="en-US" dirty="0"/>
          </a:p>
          <a:p>
            <a:r>
              <a:rPr lang="en-US" dirty="0">
                <a:hlinkClick r:id="rId2"/>
              </a:rPr>
              <a:t>http://biotech.law.lsu.edu</a:t>
            </a:r>
            <a:endParaRPr lang="en-US" dirty="0"/>
          </a:p>
          <a:p>
            <a:r>
              <a:rPr lang="en-US" dirty="0">
                <a:hlinkClick r:id="rId3"/>
              </a:rPr>
              <a:t>http://sites.law.lsu.edu/coast</a:t>
            </a:r>
            <a:r>
              <a:rPr lang="en-US" dirty="0" smtClean="0">
                <a:hlinkClick r:id="rId3"/>
              </a:rPr>
              <a:t>/</a:t>
            </a:r>
            <a:r>
              <a:rPr lang="en-US" dirty="0" smtClean="0"/>
              <a:t/>
            </a:r>
            <a:br>
              <a:rPr lang="en-US" dirty="0" smtClean="0"/>
            </a:br>
            <a:r>
              <a:rPr lang="en-US" dirty="0" smtClean="0">
                <a:hlinkClick r:id="rId4"/>
              </a:rPr>
              <a:t>http</a:t>
            </a:r>
            <a:r>
              <a:rPr lang="en-US" dirty="0">
                <a:hlinkClick r:id="rId4"/>
              </a:rPr>
              <a:t>://</a:t>
            </a:r>
            <a:r>
              <a:rPr lang="en-US" dirty="0" smtClean="0">
                <a:hlinkClick r:id="rId4"/>
              </a:rPr>
              <a:t>ssrn.com/author=222637</a:t>
            </a:r>
            <a:endParaRPr lang="en-US" dirty="0"/>
          </a:p>
        </p:txBody>
      </p:sp>
    </p:spTree>
    <p:extLst>
      <p:ext uri="{BB962C8B-B14F-4D97-AF65-F5344CB8AC3E}">
        <p14:creationId xmlns:p14="http://schemas.microsoft.com/office/powerpoint/2010/main" val="3465360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Line 2"/>
          <p:cNvSpPr>
            <a:spLocks noChangeShapeType="1"/>
          </p:cNvSpPr>
          <p:nvPr/>
        </p:nvSpPr>
        <p:spPr bwMode="auto">
          <a:xfrm>
            <a:off x="4648019" y="4876768"/>
            <a:ext cx="30543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39" name="Line 3"/>
          <p:cNvSpPr>
            <a:spLocks noChangeShapeType="1"/>
          </p:cNvSpPr>
          <p:nvPr/>
        </p:nvSpPr>
        <p:spPr bwMode="auto">
          <a:xfrm>
            <a:off x="4648019" y="4344024"/>
            <a:ext cx="305434"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40" name="Rectangle 4"/>
          <p:cNvSpPr>
            <a:spLocks noChangeArrowheads="1"/>
          </p:cNvSpPr>
          <p:nvPr/>
        </p:nvSpPr>
        <p:spPr bwMode="auto">
          <a:xfrm>
            <a:off x="4953453" y="3200785"/>
            <a:ext cx="3657057" cy="2437663"/>
          </a:xfrm>
          <a:prstGeom prst="rect">
            <a:avLst/>
          </a:prstGeom>
          <a:solidFill>
            <a:srgbClr val="FFD6C9"/>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41" name="Text Box 5"/>
          <p:cNvSpPr txBox="1">
            <a:spLocks noChangeArrowheads="1"/>
          </p:cNvSpPr>
          <p:nvPr/>
        </p:nvSpPr>
        <p:spPr bwMode="auto">
          <a:xfrm>
            <a:off x="5029472" y="3277096"/>
            <a:ext cx="3657057" cy="2292239"/>
          </a:xfrm>
          <a:prstGeom prst="rect">
            <a:avLst/>
          </a:prstGeom>
          <a:noFill/>
          <a:ln>
            <a:noFill/>
          </a:ln>
          <a:effectLst/>
          <a:extLst>
            <a:ext uri="{909E8E84-426E-40DD-AFC4-6F175D3DCCD1}">
              <a14:hiddenFill xmlns:a14="http://schemas.microsoft.com/office/drawing/2010/main">
                <a:solidFill>
                  <a:srgbClr val="D9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r>
              <a:rPr lang="en-GB" sz="1600">
                <a:solidFill>
                  <a:schemeClr val="bg2"/>
                </a:solidFill>
                <a:latin typeface="Times New Roman" pitchFamily="18" charset="0"/>
              </a:rPr>
              <a:t>Health effects</a:t>
            </a:r>
          </a:p>
          <a:p>
            <a:pPr algn="l" rtl="0" eaLnBrk="0" hangingPunct="0"/>
            <a:endParaRPr lang="en-GB" sz="1600">
              <a:solidFill>
                <a:schemeClr val="bg2"/>
              </a:solidFill>
              <a:latin typeface="Times New Roman" pitchFamily="18" charset="0"/>
            </a:endParaRPr>
          </a:p>
          <a:p>
            <a:pPr algn="l" rtl="0" eaLnBrk="0" hangingPunct="0">
              <a:buFontTx/>
              <a:buChar char="•"/>
            </a:pPr>
            <a:r>
              <a:rPr lang="en-GB" sz="1600">
                <a:solidFill>
                  <a:srgbClr val="000099"/>
                </a:solidFill>
                <a:latin typeface="Times New Roman" pitchFamily="18" charset="0"/>
              </a:rPr>
              <a:t>Temperature-related illness and death</a:t>
            </a:r>
          </a:p>
          <a:p>
            <a:pPr algn="l" rtl="0" eaLnBrk="0" hangingPunct="0">
              <a:buFontTx/>
              <a:buChar char="•"/>
            </a:pPr>
            <a:r>
              <a:rPr lang="en-GB" sz="1600">
                <a:solidFill>
                  <a:srgbClr val="000099"/>
                </a:solidFill>
                <a:latin typeface="Times New Roman" pitchFamily="18" charset="0"/>
              </a:rPr>
              <a:t>Extreme weather- related health effects</a:t>
            </a:r>
          </a:p>
          <a:p>
            <a:pPr algn="l" rtl="0" eaLnBrk="0" hangingPunct="0">
              <a:buFontTx/>
              <a:buChar char="•"/>
            </a:pPr>
            <a:r>
              <a:rPr lang="en-GB" sz="1600">
                <a:solidFill>
                  <a:srgbClr val="000099"/>
                </a:solidFill>
                <a:latin typeface="Times New Roman" pitchFamily="18" charset="0"/>
              </a:rPr>
              <a:t>Air pollution-related health effects</a:t>
            </a:r>
          </a:p>
          <a:p>
            <a:pPr algn="l" rtl="0" eaLnBrk="0" hangingPunct="0">
              <a:buFontTx/>
              <a:buChar char="•"/>
            </a:pPr>
            <a:r>
              <a:rPr lang="en-GB" sz="1600">
                <a:solidFill>
                  <a:srgbClr val="000099"/>
                </a:solidFill>
                <a:latin typeface="Times New Roman" pitchFamily="18" charset="0"/>
              </a:rPr>
              <a:t>Water and food-borne diseases</a:t>
            </a:r>
          </a:p>
          <a:p>
            <a:pPr algn="l" rtl="0" eaLnBrk="0" hangingPunct="0">
              <a:buFontTx/>
              <a:buChar char="•"/>
            </a:pPr>
            <a:r>
              <a:rPr lang="en-GB" sz="1600">
                <a:solidFill>
                  <a:srgbClr val="000099"/>
                </a:solidFill>
                <a:latin typeface="Times New Roman" pitchFamily="18" charset="0"/>
              </a:rPr>
              <a:t>Vector-borne and rodent- borne diseases</a:t>
            </a:r>
          </a:p>
          <a:p>
            <a:pPr algn="l" rtl="0" eaLnBrk="0" hangingPunct="0">
              <a:buFontTx/>
              <a:buChar char="•"/>
            </a:pPr>
            <a:r>
              <a:rPr lang="en-GB" sz="1600">
                <a:solidFill>
                  <a:srgbClr val="000099"/>
                </a:solidFill>
                <a:latin typeface="Times New Roman" pitchFamily="18" charset="0"/>
              </a:rPr>
              <a:t>Effects of food and water shortages</a:t>
            </a:r>
          </a:p>
          <a:p>
            <a:pPr algn="l" rtl="0" eaLnBrk="0" hangingPunct="0">
              <a:buFontTx/>
              <a:buChar char="•"/>
            </a:pPr>
            <a:r>
              <a:rPr lang="en-GB" sz="1600">
                <a:solidFill>
                  <a:srgbClr val="000099"/>
                </a:solidFill>
                <a:latin typeface="Times New Roman" pitchFamily="18" charset="0"/>
              </a:rPr>
              <a:t>Effects of population displacement</a:t>
            </a:r>
            <a:r>
              <a:rPr lang="en-GB" sz="1200">
                <a:latin typeface="Times New Roman" pitchFamily="18" charset="0"/>
              </a:rPr>
              <a:t> </a:t>
            </a:r>
          </a:p>
        </p:txBody>
      </p:sp>
      <p:sp>
        <p:nvSpPr>
          <p:cNvPr id="1345542" name="Rectangle 6"/>
          <p:cNvSpPr>
            <a:spLocks noChangeArrowheads="1"/>
          </p:cNvSpPr>
          <p:nvPr/>
        </p:nvSpPr>
        <p:spPr bwMode="auto">
          <a:xfrm>
            <a:off x="3479227" y="3886153"/>
            <a:ext cx="1214946" cy="1523360"/>
          </a:xfrm>
          <a:prstGeom prst="rect">
            <a:avLst/>
          </a:prstGeom>
          <a:solidFill>
            <a:srgbClr val="EDE0C7"/>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43" name="Text Box 7"/>
          <p:cNvSpPr txBox="1">
            <a:spLocks noChangeArrowheads="1"/>
          </p:cNvSpPr>
          <p:nvPr/>
        </p:nvSpPr>
        <p:spPr bwMode="auto">
          <a:xfrm>
            <a:off x="3467010" y="3580904"/>
            <a:ext cx="1284178" cy="18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endParaRPr lang="en-GB" sz="1600">
              <a:solidFill>
                <a:schemeClr val="bg2"/>
              </a:solidFill>
              <a:latin typeface="Times New Roman" pitchFamily="18" charset="0"/>
            </a:endParaRPr>
          </a:p>
          <a:p>
            <a:pPr algn="l" rtl="0" eaLnBrk="0" hangingPunct="0">
              <a:buFontTx/>
              <a:buChar char="•"/>
            </a:pPr>
            <a:r>
              <a:rPr lang="en-GB" sz="1200">
                <a:solidFill>
                  <a:schemeClr val="bg2"/>
                </a:solidFill>
                <a:latin typeface="Times New Roman" pitchFamily="18" charset="0"/>
              </a:rPr>
              <a:t>Contamination</a:t>
            </a:r>
          </a:p>
          <a:p>
            <a:pPr algn="l" rtl="0" eaLnBrk="0" hangingPunct="0"/>
            <a:r>
              <a:rPr lang="en-GB" sz="1200">
                <a:solidFill>
                  <a:schemeClr val="bg2"/>
                </a:solidFill>
                <a:latin typeface="Times New Roman" pitchFamily="18" charset="0"/>
              </a:rPr>
              <a:t>pathways</a:t>
            </a:r>
          </a:p>
          <a:p>
            <a:pPr algn="l" rtl="0" eaLnBrk="0" hangingPunct="0">
              <a:buFontTx/>
              <a:buChar char="•"/>
            </a:pPr>
            <a:r>
              <a:rPr lang="en-GB" sz="1200">
                <a:solidFill>
                  <a:schemeClr val="bg2"/>
                </a:solidFill>
                <a:latin typeface="Times New Roman" pitchFamily="18" charset="0"/>
              </a:rPr>
              <a:t>Transmission</a:t>
            </a:r>
          </a:p>
          <a:p>
            <a:pPr algn="l" rtl="0" eaLnBrk="0" hangingPunct="0"/>
            <a:r>
              <a:rPr lang="en-GB" sz="1200">
                <a:solidFill>
                  <a:schemeClr val="bg2"/>
                </a:solidFill>
                <a:latin typeface="Times New Roman" pitchFamily="18" charset="0"/>
              </a:rPr>
              <a:t>dynamics</a:t>
            </a:r>
          </a:p>
          <a:p>
            <a:pPr algn="l" rtl="0" eaLnBrk="0" hangingPunct="0">
              <a:buFontTx/>
              <a:buChar char="•"/>
            </a:pPr>
            <a:r>
              <a:rPr lang="en-GB" sz="1200">
                <a:solidFill>
                  <a:schemeClr val="bg2"/>
                </a:solidFill>
                <a:latin typeface="Times New Roman" pitchFamily="18" charset="0"/>
              </a:rPr>
              <a:t>Agroecosystems,</a:t>
            </a:r>
          </a:p>
          <a:p>
            <a:pPr algn="l" rtl="0" eaLnBrk="0" hangingPunct="0"/>
            <a:r>
              <a:rPr lang="en-GB" sz="1200">
                <a:solidFill>
                  <a:schemeClr val="bg2"/>
                </a:solidFill>
                <a:latin typeface="Times New Roman" pitchFamily="18" charset="0"/>
              </a:rPr>
              <a:t>hydrology</a:t>
            </a:r>
          </a:p>
          <a:p>
            <a:pPr algn="l" rtl="0" eaLnBrk="0" hangingPunct="0">
              <a:buFontTx/>
              <a:buChar char="•"/>
            </a:pPr>
            <a:r>
              <a:rPr lang="en-GB" sz="1200">
                <a:solidFill>
                  <a:schemeClr val="bg2"/>
                </a:solidFill>
                <a:latin typeface="Times New Roman" pitchFamily="18" charset="0"/>
              </a:rPr>
              <a:t>Socioeconomics,</a:t>
            </a:r>
          </a:p>
          <a:p>
            <a:pPr algn="l" rtl="0" eaLnBrk="0" hangingPunct="0"/>
            <a:r>
              <a:rPr lang="en-GB" sz="1200">
                <a:solidFill>
                  <a:schemeClr val="bg2"/>
                </a:solidFill>
                <a:latin typeface="Times New Roman" pitchFamily="18" charset="0"/>
              </a:rPr>
              <a:t>demographics</a:t>
            </a:r>
          </a:p>
        </p:txBody>
      </p:sp>
      <p:grpSp>
        <p:nvGrpSpPr>
          <p:cNvPr id="1345544" name="Group 8"/>
          <p:cNvGrpSpPr>
            <a:grpSpLocks/>
          </p:cNvGrpSpPr>
          <p:nvPr/>
        </p:nvGrpSpPr>
        <p:grpSpPr bwMode="auto">
          <a:xfrm>
            <a:off x="228057" y="3962464"/>
            <a:ext cx="1035528" cy="1038131"/>
            <a:chOff x="720" y="1776"/>
            <a:chExt cx="652" cy="654"/>
          </a:xfrm>
        </p:grpSpPr>
        <p:sp>
          <p:nvSpPr>
            <p:cNvPr id="1345545" name="Freeform 9"/>
            <p:cNvSpPr>
              <a:spLocks/>
            </p:cNvSpPr>
            <p:nvPr/>
          </p:nvSpPr>
          <p:spPr bwMode="auto">
            <a:xfrm>
              <a:off x="720" y="1776"/>
              <a:ext cx="652" cy="654"/>
            </a:xfrm>
            <a:custGeom>
              <a:avLst/>
              <a:gdLst>
                <a:gd name="T0" fmla="*/ 0 w 1261"/>
                <a:gd name="T1" fmla="*/ 367 h 1286"/>
                <a:gd name="T2" fmla="*/ 385 w 1261"/>
                <a:gd name="T3" fmla="*/ 0 h 1286"/>
                <a:gd name="T4" fmla="*/ 876 w 1261"/>
                <a:gd name="T5" fmla="*/ 0 h 1286"/>
                <a:gd name="T6" fmla="*/ 1261 w 1261"/>
                <a:gd name="T7" fmla="*/ 367 h 1286"/>
                <a:gd name="T8" fmla="*/ 1261 w 1261"/>
                <a:gd name="T9" fmla="*/ 896 h 1286"/>
                <a:gd name="T10" fmla="*/ 876 w 1261"/>
                <a:gd name="T11" fmla="*/ 1286 h 1286"/>
                <a:gd name="T12" fmla="*/ 385 w 1261"/>
                <a:gd name="T13" fmla="*/ 1286 h 1286"/>
                <a:gd name="T14" fmla="*/ 0 w 1261"/>
                <a:gd name="T15" fmla="*/ 896 h 1286"/>
                <a:gd name="T16" fmla="*/ 0 w 1261"/>
                <a:gd name="T17" fmla="*/ 367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1286">
                  <a:moveTo>
                    <a:pt x="0" y="367"/>
                  </a:moveTo>
                  <a:lnTo>
                    <a:pt x="385" y="0"/>
                  </a:lnTo>
                  <a:lnTo>
                    <a:pt x="876" y="0"/>
                  </a:lnTo>
                  <a:lnTo>
                    <a:pt x="1261" y="367"/>
                  </a:lnTo>
                  <a:lnTo>
                    <a:pt x="1261" y="896"/>
                  </a:lnTo>
                  <a:lnTo>
                    <a:pt x="876" y="1286"/>
                  </a:lnTo>
                  <a:lnTo>
                    <a:pt x="385" y="1286"/>
                  </a:lnTo>
                  <a:lnTo>
                    <a:pt x="0" y="896"/>
                  </a:lnTo>
                  <a:lnTo>
                    <a:pt x="0" y="367"/>
                  </a:lnTo>
                  <a:close/>
                </a:path>
              </a:pathLst>
            </a:custGeom>
            <a:solidFill>
              <a:srgbClr val="FF3300"/>
            </a:solidFill>
            <a:ln w="38100" cmpd="sng">
              <a:solidFill>
                <a:schemeClr val="tx1"/>
              </a:solidFill>
              <a:prstDash val="solid"/>
              <a:round/>
              <a:headEnd/>
              <a:tailEnd/>
            </a:ln>
          </p:spPr>
          <p:txBody>
            <a:bodyPr/>
            <a:lstStyle/>
            <a:p>
              <a:endParaRPr lang="en-US"/>
            </a:p>
          </p:txBody>
        </p:sp>
        <p:sp>
          <p:nvSpPr>
            <p:cNvPr id="1345546" name="Text Box 10"/>
            <p:cNvSpPr txBox="1">
              <a:spLocks noChangeArrowheads="1"/>
            </p:cNvSpPr>
            <p:nvPr/>
          </p:nvSpPr>
          <p:spPr bwMode="auto">
            <a:xfrm>
              <a:off x="720" y="1920"/>
              <a:ext cx="622"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r>
                <a:rPr lang="en-GB" sz="1400">
                  <a:solidFill>
                    <a:schemeClr val="bg1"/>
                  </a:solidFill>
                  <a:latin typeface="Times New Roman" pitchFamily="18" charset="0"/>
                </a:rPr>
                <a:t>CLIMATE</a:t>
              </a:r>
            </a:p>
            <a:p>
              <a:pPr algn="l" rtl="0" eaLnBrk="0" hangingPunct="0"/>
              <a:r>
                <a:rPr lang="en-GB" sz="1400">
                  <a:solidFill>
                    <a:schemeClr val="bg1"/>
                  </a:solidFill>
                  <a:latin typeface="Times New Roman" pitchFamily="18" charset="0"/>
                </a:rPr>
                <a:t>CHANGE</a:t>
              </a:r>
              <a:endParaRPr lang="en-GB" sz="1800">
                <a:latin typeface="Times New Roman" pitchFamily="18" charset="0"/>
              </a:endParaRPr>
            </a:p>
          </p:txBody>
        </p:sp>
      </p:grpSp>
      <p:sp>
        <p:nvSpPr>
          <p:cNvPr id="1345547" name="Rectangle 11"/>
          <p:cNvSpPr>
            <a:spLocks noChangeArrowheads="1"/>
          </p:cNvSpPr>
          <p:nvPr/>
        </p:nvSpPr>
        <p:spPr bwMode="auto">
          <a:xfrm>
            <a:off x="1714501" y="3504592"/>
            <a:ext cx="1502732" cy="1904920"/>
          </a:xfrm>
          <a:prstGeom prst="rect">
            <a:avLst/>
          </a:prstGeom>
          <a:solidFill>
            <a:srgbClr val="F3DDEF"/>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defTabSz="914179"/>
            <a:endParaRPr lang="en-US" sz="1800">
              <a:solidFill>
                <a:schemeClr val="bg2"/>
              </a:solidFill>
              <a:latin typeface="Garamond" pitchFamily="18" charset="0"/>
            </a:endParaRPr>
          </a:p>
        </p:txBody>
      </p:sp>
      <p:sp>
        <p:nvSpPr>
          <p:cNvPr id="1345548" name="Text Box 12"/>
          <p:cNvSpPr txBox="1">
            <a:spLocks noChangeArrowheads="1"/>
          </p:cNvSpPr>
          <p:nvPr/>
        </p:nvSpPr>
        <p:spPr bwMode="auto">
          <a:xfrm>
            <a:off x="1752510" y="3580904"/>
            <a:ext cx="1292309" cy="156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r>
              <a:rPr lang="en-GB" sz="1200">
                <a:solidFill>
                  <a:schemeClr val="bg2"/>
                </a:solidFill>
                <a:latin typeface="Times New Roman" pitchFamily="18" charset="0"/>
              </a:rPr>
              <a:t>Human exposures</a:t>
            </a:r>
          </a:p>
          <a:p>
            <a:pPr algn="l" rtl="0" eaLnBrk="0" hangingPunct="0"/>
            <a:endParaRPr lang="en-GB" sz="1200">
              <a:solidFill>
                <a:schemeClr val="bg2"/>
              </a:solidFill>
              <a:latin typeface="Times New Roman" pitchFamily="18" charset="0"/>
            </a:endParaRPr>
          </a:p>
          <a:p>
            <a:pPr algn="l" rtl="0" eaLnBrk="0" hangingPunct="0"/>
            <a:r>
              <a:rPr lang="en-GB" sz="1200">
                <a:solidFill>
                  <a:schemeClr val="bg2"/>
                </a:solidFill>
                <a:latin typeface="Times New Roman" pitchFamily="18" charset="0"/>
              </a:rPr>
              <a:t>Regional weather</a:t>
            </a:r>
          </a:p>
          <a:p>
            <a:pPr algn="l" rtl="0" eaLnBrk="0" hangingPunct="0"/>
            <a:r>
              <a:rPr lang="en-GB" sz="1200">
                <a:solidFill>
                  <a:schemeClr val="bg2"/>
                </a:solidFill>
                <a:latin typeface="Times New Roman" pitchFamily="18" charset="0"/>
              </a:rPr>
              <a:t>changes</a:t>
            </a:r>
          </a:p>
          <a:p>
            <a:pPr algn="l" rtl="0" eaLnBrk="0" hangingPunct="0">
              <a:buFontTx/>
              <a:buChar char="•"/>
            </a:pPr>
            <a:r>
              <a:rPr lang="en-GB" sz="1200">
                <a:solidFill>
                  <a:schemeClr val="bg2"/>
                </a:solidFill>
                <a:latin typeface="Times New Roman" pitchFamily="18" charset="0"/>
              </a:rPr>
              <a:t>Heat waves</a:t>
            </a:r>
          </a:p>
          <a:p>
            <a:pPr algn="l" rtl="0" eaLnBrk="0" hangingPunct="0">
              <a:buFontTx/>
              <a:buChar char="•"/>
            </a:pPr>
            <a:r>
              <a:rPr lang="en-GB" sz="1200">
                <a:solidFill>
                  <a:schemeClr val="bg2"/>
                </a:solidFill>
                <a:latin typeface="Times New Roman" pitchFamily="18" charset="0"/>
              </a:rPr>
              <a:t>Extreme weather</a:t>
            </a:r>
          </a:p>
          <a:p>
            <a:pPr algn="l" rtl="0" eaLnBrk="0" hangingPunct="0">
              <a:buFontTx/>
              <a:buChar char="•"/>
            </a:pPr>
            <a:r>
              <a:rPr lang="en-GB" sz="1200">
                <a:solidFill>
                  <a:schemeClr val="bg2"/>
                </a:solidFill>
                <a:latin typeface="Times New Roman" pitchFamily="18" charset="0"/>
              </a:rPr>
              <a:t>Temperature</a:t>
            </a:r>
          </a:p>
          <a:p>
            <a:pPr algn="l" rtl="0" eaLnBrk="0" hangingPunct="0">
              <a:buFontTx/>
              <a:buChar char="•"/>
            </a:pPr>
            <a:r>
              <a:rPr lang="en-GB" sz="1200">
                <a:solidFill>
                  <a:schemeClr val="bg2"/>
                </a:solidFill>
                <a:latin typeface="Times New Roman" pitchFamily="18" charset="0"/>
              </a:rPr>
              <a:t>Precipitation</a:t>
            </a:r>
          </a:p>
        </p:txBody>
      </p:sp>
      <p:sp>
        <p:nvSpPr>
          <p:cNvPr id="1345549" name="Rectangle 13"/>
          <p:cNvSpPr>
            <a:spLocks noChangeArrowheads="1"/>
          </p:cNvSpPr>
          <p:nvPr/>
        </p:nvSpPr>
        <p:spPr bwMode="auto">
          <a:xfrm>
            <a:off x="301538" y="5729587"/>
            <a:ext cx="1828800" cy="28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r" defTabSz="914179"/>
            <a:r>
              <a:rPr lang="en-GB" sz="1200" dirty="0"/>
              <a:t>Based on </a:t>
            </a:r>
            <a:r>
              <a:rPr lang="en-GB" sz="1200" dirty="0" err="1"/>
              <a:t>Patz</a:t>
            </a:r>
            <a:r>
              <a:rPr lang="en-GB" sz="1200" dirty="0"/>
              <a:t> et al, 2000</a:t>
            </a:r>
          </a:p>
        </p:txBody>
      </p:sp>
      <p:sp>
        <p:nvSpPr>
          <p:cNvPr id="1345550" name="Line 14"/>
          <p:cNvSpPr>
            <a:spLocks noChangeShapeType="1"/>
          </p:cNvSpPr>
          <p:nvPr/>
        </p:nvSpPr>
        <p:spPr bwMode="auto">
          <a:xfrm>
            <a:off x="1295038" y="4495208"/>
            <a:ext cx="381453"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1" name="Line 15"/>
          <p:cNvSpPr>
            <a:spLocks noChangeShapeType="1"/>
          </p:cNvSpPr>
          <p:nvPr/>
        </p:nvSpPr>
        <p:spPr bwMode="auto">
          <a:xfrm>
            <a:off x="3200943" y="3657216"/>
            <a:ext cx="175251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2" name="Line 16"/>
          <p:cNvSpPr>
            <a:spLocks noChangeShapeType="1"/>
          </p:cNvSpPr>
          <p:nvPr/>
        </p:nvSpPr>
        <p:spPr bwMode="auto">
          <a:xfrm>
            <a:off x="3200943" y="4344024"/>
            <a:ext cx="30407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3" name="Line 17"/>
          <p:cNvSpPr>
            <a:spLocks noChangeShapeType="1"/>
          </p:cNvSpPr>
          <p:nvPr/>
        </p:nvSpPr>
        <p:spPr bwMode="auto">
          <a:xfrm>
            <a:off x="3200943" y="4876768"/>
            <a:ext cx="30407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4" name="Rectangle 18"/>
          <p:cNvSpPr>
            <a:spLocks noChangeArrowheads="1"/>
          </p:cNvSpPr>
          <p:nvPr/>
        </p:nvSpPr>
        <p:spPr bwMode="auto">
          <a:xfrm>
            <a:off x="3600043" y="3085597"/>
            <a:ext cx="990962" cy="462191"/>
          </a:xfrm>
          <a:prstGeom prst="rect">
            <a:avLst/>
          </a:prstGeom>
          <a:solidFill>
            <a:srgbClr val="C8ECC8"/>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5" name="Text Box 19"/>
          <p:cNvSpPr txBox="1">
            <a:spLocks noChangeArrowheads="1"/>
          </p:cNvSpPr>
          <p:nvPr/>
        </p:nvSpPr>
        <p:spPr bwMode="auto">
          <a:xfrm>
            <a:off x="3657057" y="3124472"/>
            <a:ext cx="942855" cy="46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r>
              <a:rPr lang="en-GB" sz="1200">
                <a:solidFill>
                  <a:schemeClr val="bg2"/>
                </a:solidFill>
                <a:latin typeface="Times New Roman" pitchFamily="18" charset="0"/>
              </a:rPr>
              <a:t>Modulating </a:t>
            </a:r>
          </a:p>
          <a:p>
            <a:pPr algn="l" rtl="0" eaLnBrk="0" hangingPunct="0"/>
            <a:r>
              <a:rPr lang="en-GB" sz="1200">
                <a:solidFill>
                  <a:schemeClr val="bg2"/>
                </a:solidFill>
                <a:latin typeface="Times New Roman" pitchFamily="18" charset="0"/>
              </a:rPr>
              <a:t>influences</a:t>
            </a:r>
          </a:p>
        </p:txBody>
      </p:sp>
      <p:sp>
        <p:nvSpPr>
          <p:cNvPr id="1345556" name="Line 20"/>
          <p:cNvSpPr>
            <a:spLocks noChangeShapeType="1"/>
          </p:cNvSpPr>
          <p:nvPr/>
        </p:nvSpPr>
        <p:spPr bwMode="auto">
          <a:xfrm>
            <a:off x="4800057" y="3124472"/>
            <a:ext cx="0" cy="380120"/>
          </a:xfrm>
          <a:prstGeom prst="line">
            <a:avLst/>
          </a:prstGeom>
          <a:noFill/>
          <a:ln w="28575">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7" name="Line 21"/>
          <p:cNvSpPr>
            <a:spLocks noChangeShapeType="1"/>
          </p:cNvSpPr>
          <p:nvPr/>
        </p:nvSpPr>
        <p:spPr bwMode="auto">
          <a:xfrm flipH="1">
            <a:off x="4572000" y="3124472"/>
            <a:ext cx="228057"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5558" name="Text Box 22"/>
          <p:cNvSpPr txBox="1">
            <a:spLocks noChangeArrowheads="1"/>
          </p:cNvSpPr>
          <p:nvPr/>
        </p:nvSpPr>
        <p:spPr bwMode="auto">
          <a:xfrm>
            <a:off x="0" y="338365"/>
            <a:ext cx="9144000" cy="46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eaLnBrk="0" hangingPunct="0"/>
            <a:r>
              <a:rPr lang="en-GB" dirty="0"/>
              <a:t>Climate change connects to many health outcomes</a:t>
            </a:r>
          </a:p>
        </p:txBody>
      </p:sp>
      <p:sp>
        <p:nvSpPr>
          <p:cNvPr id="1345559" name="Text Box 23"/>
          <p:cNvSpPr txBox="1">
            <a:spLocks noChangeArrowheads="1"/>
          </p:cNvSpPr>
          <p:nvPr/>
        </p:nvSpPr>
        <p:spPr bwMode="auto">
          <a:xfrm>
            <a:off x="1619477" y="1484485"/>
            <a:ext cx="6228128" cy="95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eaLnBrk="0" hangingPunct="0">
              <a:lnSpc>
                <a:spcPct val="90000"/>
              </a:lnSpc>
              <a:spcBef>
                <a:spcPct val="35000"/>
              </a:spcBef>
            </a:pPr>
            <a:r>
              <a:rPr lang="en-US" sz="2000" dirty="0">
                <a:cs typeface="Times New Roman" pitchFamily="18" charset="0"/>
              </a:rPr>
              <a:t>Some expected impacts will be beneficial but most will be adverse.</a:t>
            </a:r>
            <a:r>
              <a:rPr lang="en-US" sz="2000" dirty="0"/>
              <a:t> Expectations are mainly for </a:t>
            </a:r>
            <a:r>
              <a:rPr lang="en-US" sz="2000" dirty="0">
                <a:cs typeface="Times New Roman" pitchFamily="18" charset="0"/>
              </a:rPr>
              <a:t>changes in frequency or severity of familiar health risks</a:t>
            </a:r>
            <a:endParaRPr lang="en-GB" sz="2000" dirty="0">
              <a:cs typeface="Times New Roman" pitchFamily="18" charset="0"/>
            </a:endParaRPr>
          </a:p>
        </p:txBody>
      </p:sp>
      <p:pic>
        <p:nvPicPr>
          <p:cNvPr id="6146" name="Picture 2" descr="WHO | World Health Organ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844311"/>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45EB72-9297-490F-829D-CC3E5F6691B3}" type="slidenum">
              <a:rPr lang="en-US" smtClean="0"/>
              <a:pPr/>
              <a:t>10</a:t>
            </a:fld>
            <a:endParaRPr lang="en-US"/>
          </a:p>
        </p:txBody>
      </p:sp>
    </p:spTree>
    <p:extLst>
      <p:ext uri="{BB962C8B-B14F-4D97-AF65-F5344CB8AC3E}">
        <p14:creationId xmlns:p14="http://schemas.microsoft.com/office/powerpoint/2010/main" val="328862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3" name="Rectangle 3"/>
          <p:cNvSpPr>
            <a:spLocks noGrp="1" noChangeArrowheads="1"/>
          </p:cNvSpPr>
          <p:nvPr>
            <p:ph type="body" idx="1"/>
          </p:nvPr>
        </p:nvSpPr>
        <p:spPr>
          <a:xfrm>
            <a:off x="157469" y="1550716"/>
            <a:ext cx="5374272" cy="3943747"/>
          </a:xfrm>
        </p:spPr>
        <p:txBody>
          <a:bodyPr lIns="80147" tIns="40074" rIns="80147" bIns="40074">
            <a:normAutofit/>
          </a:bodyPr>
          <a:lstStyle/>
          <a:p>
            <a:pPr>
              <a:lnSpc>
                <a:spcPct val="80000"/>
              </a:lnSpc>
              <a:buFontTx/>
              <a:buChar char="-"/>
            </a:pPr>
            <a:r>
              <a:rPr lang="en-GB" sz="2100" b="1" dirty="0"/>
              <a:t>Each year:</a:t>
            </a:r>
            <a:br>
              <a:rPr lang="en-GB" sz="2100" b="1" dirty="0"/>
            </a:br>
            <a:r>
              <a:rPr lang="en-GB" sz="2100" dirty="0"/>
              <a:t/>
            </a:r>
            <a:br>
              <a:rPr lang="en-GB" sz="2100" dirty="0"/>
            </a:br>
            <a:r>
              <a:rPr lang="en-GB" sz="2100" dirty="0"/>
              <a:t>-  </a:t>
            </a:r>
            <a:r>
              <a:rPr lang="en-GB" sz="2100" dirty="0" err="1"/>
              <a:t>Undernutrition</a:t>
            </a:r>
            <a:r>
              <a:rPr lang="en-GB" sz="2100" dirty="0"/>
              <a:t> kills 3.5 million. </a:t>
            </a:r>
            <a:br>
              <a:rPr lang="en-GB" sz="2100" dirty="0"/>
            </a:br>
            <a:r>
              <a:rPr lang="en-GB" sz="2100" dirty="0"/>
              <a:t/>
            </a:r>
            <a:br>
              <a:rPr lang="en-GB" sz="2100" dirty="0"/>
            </a:br>
            <a:r>
              <a:rPr lang="en-GB" sz="2100" dirty="0"/>
              <a:t>-  Diarrhoea kills 2.2 million.</a:t>
            </a:r>
            <a:br>
              <a:rPr lang="en-GB" sz="2100" dirty="0"/>
            </a:br>
            <a:r>
              <a:rPr lang="en-GB" sz="2100" dirty="0"/>
              <a:t/>
            </a:r>
            <a:br>
              <a:rPr lang="en-GB" sz="2100" dirty="0"/>
            </a:br>
            <a:r>
              <a:rPr lang="en-GB" sz="2100" dirty="0"/>
              <a:t>-  Malaria kills 900,000.</a:t>
            </a:r>
          </a:p>
          <a:p>
            <a:pPr>
              <a:lnSpc>
                <a:spcPct val="80000"/>
              </a:lnSpc>
              <a:buFontTx/>
              <a:buChar char="-"/>
            </a:pPr>
            <a:r>
              <a:rPr lang="en-GB" sz="2100" dirty="0"/>
              <a:t>-  Extreme weather events kill 60,000.</a:t>
            </a:r>
            <a:br>
              <a:rPr lang="en-GB" sz="2100" dirty="0"/>
            </a:br>
            <a:r>
              <a:rPr lang="en-GB" sz="2100" dirty="0"/>
              <a:t/>
            </a:r>
            <a:br>
              <a:rPr lang="en-GB" sz="2100" dirty="0"/>
            </a:br>
            <a:r>
              <a:rPr lang="en-GB" sz="2100" dirty="0"/>
              <a:t>WHO estimates that the climate change that has occurred since the 1970s already kills over </a:t>
            </a:r>
            <a:r>
              <a:rPr lang="en-GB" sz="2100" dirty="0" smtClean="0"/>
              <a:t>140,000 </a:t>
            </a:r>
            <a:r>
              <a:rPr lang="en-GB" sz="2100" dirty="0"/>
              <a:t>per year.</a:t>
            </a:r>
            <a:endParaRPr lang="en-US" sz="2100" dirty="0"/>
          </a:p>
        </p:txBody>
      </p:sp>
      <p:sp>
        <p:nvSpPr>
          <p:cNvPr id="1341444" name="Rectangle 4"/>
          <p:cNvSpPr>
            <a:spLocks noChangeArrowheads="1"/>
          </p:cNvSpPr>
          <p:nvPr/>
        </p:nvSpPr>
        <p:spPr bwMode="auto">
          <a:xfrm>
            <a:off x="663810" y="1841567"/>
            <a:ext cx="8748972" cy="215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marL="342295" indent="-342295" defTabSz="914179">
              <a:spcBef>
                <a:spcPct val="80000"/>
              </a:spcBef>
              <a:buClr>
                <a:srgbClr val="1E7FB8"/>
              </a:buClr>
              <a:buFontTx/>
              <a:buChar char="-"/>
            </a:pPr>
            <a:endParaRPr lang="en-US" sz="800"/>
          </a:p>
        </p:txBody>
      </p:sp>
      <p:sp>
        <p:nvSpPr>
          <p:cNvPr id="1341446" name="Rectangle 6"/>
          <p:cNvSpPr>
            <a:spLocks noChangeArrowheads="1"/>
          </p:cNvSpPr>
          <p:nvPr/>
        </p:nvSpPr>
        <p:spPr bwMode="auto">
          <a:xfrm>
            <a:off x="0" y="190060"/>
            <a:ext cx="9144000" cy="83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ctr" defTabSz="914179"/>
            <a:r>
              <a:rPr lang="en-GB" dirty="0"/>
              <a:t>Some of the largest disease burdens</a:t>
            </a:r>
            <a:br>
              <a:rPr lang="en-GB" dirty="0"/>
            </a:br>
            <a:r>
              <a:rPr lang="en-GB" dirty="0"/>
              <a:t>are climate-sensitive</a:t>
            </a:r>
          </a:p>
        </p:txBody>
      </p:sp>
      <p:pic>
        <p:nvPicPr>
          <p:cNvPr id="13414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47187"/>
            <a:ext cx="3291894" cy="384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WHO | World Health Organ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784771"/>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3B604D7-A1F4-4AE6-95FC-808F22C5F057}" type="slidenum">
              <a:rPr lang="en-US" smtClean="0"/>
              <a:pPr/>
              <a:t>11</a:t>
            </a:fld>
            <a:endParaRPr lang="en-US"/>
          </a:p>
        </p:txBody>
      </p:sp>
    </p:spTree>
    <p:extLst>
      <p:ext uri="{BB962C8B-B14F-4D97-AF65-F5344CB8AC3E}">
        <p14:creationId xmlns:p14="http://schemas.microsoft.com/office/powerpoint/2010/main" val="113227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0666" name="Picture 10" descr="ParisDeathsTe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69" y="809196"/>
            <a:ext cx="4308648" cy="4018617"/>
          </a:xfrm>
          <a:prstGeom prst="rect">
            <a:avLst/>
          </a:prstGeom>
          <a:noFill/>
          <a:extLst>
            <a:ext uri="{909E8E84-426E-40DD-AFC4-6F175D3DCCD1}">
              <a14:hiddenFill xmlns:a14="http://schemas.microsoft.com/office/drawing/2010/main">
                <a:solidFill>
                  <a:srgbClr val="FFFFFF"/>
                </a:solidFill>
              </a14:hiddenFill>
            </a:ext>
          </a:extLst>
        </p:spPr>
      </p:pic>
      <p:sp>
        <p:nvSpPr>
          <p:cNvPr id="1350659" name="Rectangle 3"/>
          <p:cNvSpPr>
            <a:spLocks noChangeArrowheads="1"/>
          </p:cNvSpPr>
          <p:nvPr/>
        </p:nvSpPr>
        <p:spPr bwMode="auto">
          <a:xfrm>
            <a:off x="602722" y="5133062"/>
            <a:ext cx="4247562" cy="6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p>
            <a:pPr defTabSz="914179"/>
            <a:r>
              <a:rPr lang="en-GB" sz="1800" dirty="0"/>
              <a:t>Deaths During Summer </a:t>
            </a:r>
            <a:r>
              <a:rPr lang="en-GB" sz="1800" dirty="0" err="1"/>
              <a:t>Heatwave</a:t>
            </a:r>
            <a:r>
              <a:rPr lang="en-GB" sz="1800" dirty="0"/>
              <a:t>.  Paris Funeral Services (2003) </a:t>
            </a:r>
          </a:p>
        </p:txBody>
      </p:sp>
      <p:sp>
        <p:nvSpPr>
          <p:cNvPr id="1350660" name="Rectangle 4"/>
          <p:cNvSpPr>
            <a:spLocks noChangeArrowheads="1"/>
          </p:cNvSpPr>
          <p:nvPr/>
        </p:nvSpPr>
        <p:spPr bwMode="auto">
          <a:xfrm>
            <a:off x="5505948" y="5120102"/>
            <a:ext cx="4247562" cy="36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p>
            <a:pPr defTabSz="914179"/>
            <a:r>
              <a:rPr lang="en-GB" sz="1800"/>
              <a:t>Hurricane Katrina, 2005</a:t>
            </a:r>
          </a:p>
        </p:txBody>
      </p:sp>
      <p:sp>
        <p:nvSpPr>
          <p:cNvPr id="1350661" name="Text Box 5"/>
          <p:cNvSpPr txBox="1">
            <a:spLocks noChangeArrowheads="1"/>
          </p:cNvSpPr>
          <p:nvPr/>
        </p:nvSpPr>
        <p:spPr bwMode="auto">
          <a:xfrm>
            <a:off x="0" y="253413"/>
            <a:ext cx="9144000"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algn="r" defTabSz="1042988">
              <a:defRPr>
                <a:solidFill>
                  <a:schemeClr val="tx1"/>
                </a:solidFill>
                <a:latin typeface="Arial" charset="0"/>
                <a:cs typeface="Arial" charset="0"/>
              </a:defRPr>
            </a:lvl1pPr>
            <a:lvl2pPr algn="r" defTabSz="1042988">
              <a:defRPr>
                <a:solidFill>
                  <a:schemeClr val="tx1"/>
                </a:solidFill>
                <a:latin typeface="Arial" charset="0"/>
                <a:cs typeface="Arial" charset="0"/>
              </a:defRPr>
            </a:lvl2pPr>
            <a:lvl3pPr algn="r" defTabSz="1042988">
              <a:defRPr>
                <a:solidFill>
                  <a:schemeClr val="tx1"/>
                </a:solidFill>
                <a:latin typeface="Arial" charset="0"/>
                <a:cs typeface="Arial" charset="0"/>
              </a:defRPr>
            </a:lvl3pPr>
            <a:lvl4pPr algn="r" defTabSz="1042988">
              <a:defRPr>
                <a:solidFill>
                  <a:schemeClr val="tx1"/>
                </a:solidFill>
                <a:latin typeface="Arial" charset="0"/>
                <a:cs typeface="Arial" charset="0"/>
              </a:defRPr>
            </a:lvl4pPr>
            <a:lvl5pPr algn="r" defTabSz="1042988">
              <a:defRPr>
                <a:solidFill>
                  <a:schemeClr val="tx1"/>
                </a:solidFill>
                <a:latin typeface="Arial" charset="0"/>
                <a:cs typeface="Arial" charset="0"/>
              </a:defRPr>
            </a:lvl5pPr>
            <a:lvl6pPr marL="457200" algn="r" defTabSz="1042988" rtl="1" fontAlgn="base">
              <a:spcBef>
                <a:spcPct val="0"/>
              </a:spcBef>
              <a:spcAft>
                <a:spcPct val="0"/>
              </a:spcAft>
              <a:defRPr>
                <a:solidFill>
                  <a:schemeClr val="tx1"/>
                </a:solidFill>
                <a:latin typeface="Arial" charset="0"/>
                <a:cs typeface="Arial" charset="0"/>
              </a:defRPr>
            </a:lvl6pPr>
            <a:lvl7pPr marL="914400" algn="r" defTabSz="1042988" rtl="1" fontAlgn="base">
              <a:spcBef>
                <a:spcPct val="0"/>
              </a:spcBef>
              <a:spcAft>
                <a:spcPct val="0"/>
              </a:spcAft>
              <a:defRPr>
                <a:solidFill>
                  <a:schemeClr val="tx1"/>
                </a:solidFill>
                <a:latin typeface="Arial" charset="0"/>
                <a:cs typeface="Arial" charset="0"/>
              </a:defRPr>
            </a:lvl7pPr>
            <a:lvl8pPr marL="1371600" algn="r" defTabSz="1042988" rtl="1" fontAlgn="base">
              <a:spcBef>
                <a:spcPct val="0"/>
              </a:spcBef>
              <a:spcAft>
                <a:spcPct val="0"/>
              </a:spcAft>
              <a:defRPr>
                <a:solidFill>
                  <a:schemeClr val="tx1"/>
                </a:solidFill>
                <a:latin typeface="Arial" charset="0"/>
                <a:cs typeface="Arial" charset="0"/>
              </a:defRPr>
            </a:lvl8pPr>
            <a:lvl9pPr marL="1828800" algn="r" defTabSz="1042988" rtl="1" fontAlgn="base">
              <a:spcBef>
                <a:spcPct val="0"/>
              </a:spcBef>
              <a:spcAft>
                <a:spcPct val="0"/>
              </a:spcAft>
              <a:defRPr>
                <a:solidFill>
                  <a:schemeClr val="tx1"/>
                </a:solidFill>
                <a:latin typeface="Arial" charset="0"/>
                <a:cs typeface="Arial" charset="0"/>
              </a:defRPr>
            </a:lvl9pPr>
          </a:lstStyle>
          <a:p>
            <a:pPr algn="ctr" rtl="0"/>
            <a:r>
              <a:rPr lang="en-GB" dirty="0"/>
              <a:t>Weather-related disasters kill thousands in rich and poor countries </a:t>
            </a:r>
          </a:p>
        </p:txBody>
      </p:sp>
      <p:pic>
        <p:nvPicPr>
          <p:cNvPr id="13506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862" y="1700462"/>
            <a:ext cx="3685565" cy="312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WHO | World Health Organ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568794"/>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45EB72-9297-490F-829D-CC3E5F6691B3}" type="slidenum">
              <a:rPr lang="en-US" smtClean="0"/>
              <a:pPr/>
              <a:t>12</a:t>
            </a:fld>
            <a:endParaRPr lang="en-US"/>
          </a:p>
        </p:txBody>
      </p:sp>
    </p:spTree>
    <p:extLst>
      <p:ext uri="{BB962C8B-B14F-4D97-AF65-F5344CB8AC3E}">
        <p14:creationId xmlns:p14="http://schemas.microsoft.com/office/powerpoint/2010/main" val="385362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1315" name="Group 3"/>
          <p:cNvGrpSpPr>
            <a:grpSpLocks/>
          </p:cNvGrpSpPr>
          <p:nvPr/>
        </p:nvGrpSpPr>
        <p:grpSpPr bwMode="auto">
          <a:xfrm>
            <a:off x="358376" y="1412493"/>
            <a:ext cx="6013646" cy="4516805"/>
            <a:chOff x="240" y="432"/>
            <a:chExt cx="5328" cy="3072"/>
          </a:xfrm>
        </p:grpSpPr>
        <p:sp>
          <p:nvSpPr>
            <p:cNvPr id="1421316" name="Rectangle 4"/>
            <p:cNvSpPr>
              <a:spLocks noChangeArrowheads="1"/>
            </p:cNvSpPr>
            <p:nvPr/>
          </p:nvSpPr>
          <p:spPr bwMode="auto">
            <a:xfrm>
              <a:off x="240" y="432"/>
              <a:ext cx="5328" cy="30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21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80"/>
              <a:ext cx="4944" cy="23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1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2832"/>
              <a:ext cx="4704" cy="5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21319" name="Text Box 7"/>
          <p:cNvSpPr txBox="1">
            <a:spLocks noChangeArrowheads="1"/>
          </p:cNvSpPr>
          <p:nvPr/>
        </p:nvSpPr>
        <p:spPr bwMode="auto">
          <a:xfrm>
            <a:off x="6372021" y="1654387"/>
            <a:ext cx="2538161" cy="393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2100" dirty="0"/>
              <a:t>Diarrhoea is related to temperature and precipitation.  In Lima, Peru, diarrhoea increased 8% for every 1</a:t>
            </a:r>
            <a:r>
              <a:rPr lang="en-GB" sz="2100" baseline="30000" dirty="0"/>
              <a:t>0</a:t>
            </a:r>
            <a:r>
              <a:rPr lang="en-GB" sz="2100" dirty="0"/>
              <a:t>C temperature increase.</a:t>
            </a:r>
          </a:p>
          <a:p>
            <a:pPr algn="l" rtl="0" eaLnBrk="0" hangingPunct="0">
              <a:spcBef>
                <a:spcPct val="50000"/>
              </a:spcBef>
            </a:pPr>
            <a:endParaRPr lang="en-GB" sz="2100" dirty="0"/>
          </a:p>
          <a:p>
            <a:pPr algn="l" rtl="0" eaLnBrk="0" hangingPunct="0">
              <a:spcBef>
                <a:spcPct val="50000"/>
              </a:spcBef>
            </a:pPr>
            <a:r>
              <a:rPr lang="en-GB" sz="1800" dirty="0"/>
              <a:t>(</a:t>
            </a:r>
            <a:r>
              <a:rPr lang="en-GB" sz="1800" dirty="0" err="1"/>
              <a:t>Checkley</a:t>
            </a:r>
            <a:r>
              <a:rPr lang="en-GB" sz="1800" dirty="0"/>
              <a:t> et al, Lancet, 2000)</a:t>
            </a:r>
            <a:endParaRPr lang="en-GB" sz="1800" dirty="0">
              <a:latin typeface="Times New Roman" pitchFamily="18" charset="0"/>
            </a:endParaRPr>
          </a:p>
        </p:txBody>
      </p:sp>
      <p:sp>
        <p:nvSpPr>
          <p:cNvPr id="1421320" name="Rectangle 8"/>
          <p:cNvSpPr>
            <a:spLocks noChangeArrowheads="1"/>
          </p:cNvSpPr>
          <p:nvPr/>
        </p:nvSpPr>
        <p:spPr bwMode="auto">
          <a:xfrm>
            <a:off x="0" y="217418"/>
            <a:ext cx="9144000" cy="8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ctr" defTabSz="914179"/>
            <a:r>
              <a:rPr lang="en-GB" dirty="0"/>
              <a:t>Increases in diseases of poverty</a:t>
            </a:r>
            <a:br>
              <a:rPr lang="en-GB" dirty="0"/>
            </a:br>
            <a:r>
              <a:rPr lang="en-GB" dirty="0"/>
              <a:t>may be even more important</a:t>
            </a:r>
            <a:endParaRPr lang="en-US" dirty="0"/>
          </a:p>
        </p:txBody>
      </p:sp>
      <p:pic>
        <p:nvPicPr>
          <p:cNvPr id="9218" name="Picture 2" descr="WHO | World Health Organ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476" y="5791200"/>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45EB72-9297-490F-829D-CC3E5F6691B3}" type="slidenum">
              <a:rPr lang="en-US" smtClean="0"/>
              <a:pPr/>
              <a:t>13</a:t>
            </a:fld>
            <a:endParaRPr lang="en-US"/>
          </a:p>
        </p:txBody>
      </p:sp>
    </p:spTree>
    <p:extLst>
      <p:ext uri="{BB962C8B-B14F-4D97-AF65-F5344CB8AC3E}">
        <p14:creationId xmlns:p14="http://schemas.microsoft.com/office/powerpoint/2010/main" val="273157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ChangeArrowheads="1"/>
          </p:cNvSpPr>
          <p:nvPr/>
        </p:nvSpPr>
        <p:spPr bwMode="auto">
          <a:xfrm>
            <a:off x="0" y="-77460"/>
            <a:ext cx="9144000" cy="60070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1347587" name="Rectangle 3"/>
          <p:cNvSpPr>
            <a:spLocks noGrp="1" noChangeArrowheads="1"/>
          </p:cNvSpPr>
          <p:nvPr>
            <p:ph type="title"/>
          </p:nvPr>
        </p:nvSpPr>
        <p:spPr>
          <a:xfrm>
            <a:off x="0" y="190060"/>
            <a:ext cx="9144000" cy="537064"/>
          </a:xfrm>
          <a:noFill/>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t">
            <a:spAutoFit/>
          </a:bodyPr>
          <a:lstStyle/>
          <a:p>
            <a:r>
              <a:rPr lang="en-GB" sz="2800" dirty="0"/>
              <a:t>Health impacts are unfairly distributed</a:t>
            </a:r>
            <a:endParaRPr lang="en-US" sz="2800" dirty="0"/>
          </a:p>
        </p:txBody>
      </p:sp>
      <p:sp>
        <p:nvSpPr>
          <p:cNvPr id="1347589" name="Rectangle 5"/>
          <p:cNvSpPr>
            <a:spLocks noChangeArrowheads="1"/>
          </p:cNvSpPr>
          <p:nvPr/>
        </p:nvSpPr>
        <p:spPr bwMode="auto">
          <a:xfrm>
            <a:off x="663810" y="1783973"/>
            <a:ext cx="8748972" cy="215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lstStyle/>
          <a:p>
            <a:pPr marL="342295" indent="-342295" defTabSz="914179">
              <a:spcBef>
                <a:spcPct val="80000"/>
              </a:spcBef>
              <a:buClr>
                <a:srgbClr val="1E7FB8"/>
              </a:buClr>
              <a:buFontTx/>
              <a:buChar char="-"/>
            </a:pPr>
            <a:endParaRPr lang="en-US" sz="800"/>
          </a:p>
        </p:txBody>
      </p:sp>
      <p:sp>
        <p:nvSpPr>
          <p:cNvPr id="1347590" name="Text Box 6"/>
          <p:cNvSpPr txBox="1">
            <a:spLocks noChangeArrowheads="1"/>
          </p:cNvSpPr>
          <p:nvPr/>
        </p:nvSpPr>
        <p:spPr bwMode="auto">
          <a:xfrm>
            <a:off x="5797807" y="1402413"/>
            <a:ext cx="3346193" cy="106174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US" sz="2100" dirty="0"/>
              <a:t>Cumulative emissions of greenhouse gases, to 2002</a:t>
            </a:r>
          </a:p>
        </p:txBody>
      </p:sp>
      <p:sp>
        <p:nvSpPr>
          <p:cNvPr id="1347591" name="Text Box 7"/>
          <p:cNvSpPr txBox="1">
            <a:spLocks noChangeArrowheads="1"/>
          </p:cNvSpPr>
          <p:nvPr/>
        </p:nvSpPr>
        <p:spPr bwMode="auto">
          <a:xfrm>
            <a:off x="5797807" y="3985501"/>
            <a:ext cx="3346193" cy="108996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2100" dirty="0"/>
              <a:t>WHO estimates of </a:t>
            </a:r>
            <a:r>
              <a:rPr lang="en-GB" sz="2100" i="1" dirty="0"/>
              <a:t>per capita </a:t>
            </a:r>
            <a:r>
              <a:rPr lang="en-GB" sz="2100" dirty="0"/>
              <a:t>mortality from climate change, 2000</a:t>
            </a:r>
            <a:endParaRPr lang="en-US" sz="2100" dirty="0"/>
          </a:p>
        </p:txBody>
      </p:sp>
      <p:pic>
        <p:nvPicPr>
          <p:cNvPr id="13475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2548"/>
            <a:ext cx="5681063" cy="26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5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36" y="3657600"/>
            <a:ext cx="5539885" cy="24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7594" name="Line 10"/>
          <p:cNvSpPr>
            <a:spLocks noChangeShapeType="1"/>
          </p:cNvSpPr>
          <p:nvPr/>
        </p:nvSpPr>
        <p:spPr bwMode="auto">
          <a:xfrm>
            <a:off x="0" y="897026"/>
            <a:ext cx="9144000" cy="0"/>
          </a:xfrm>
          <a:prstGeom prst="line">
            <a:avLst/>
          </a:prstGeom>
          <a:noFill/>
          <a:ln w="25400">
            <a:solidFill>
              <a:srgbClr val="4189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US"/>
          </a:p>
        </p:txBody>
      </p:sp>
      <p:sp>
        <p:nvSpPr>
          <p:cNvPr id="1347595" name="Text Box 11"/>
          <p:cNvSpPr txBox="1">
            <a:spLocks noChangeArrowheads="1"/>
          </p:cNvSpPr>
          <p:nvPr/>
        </p:nvSpPr>
        <p:spPr bwMode="auto">
          <a:xfrm>
            <a:off x="5842603" y="5498783"/>
            <a:ext cx="2888722" cy="43080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0" tIns="45680" rIns="91360" bIns="45680">
            <a:spAutoFit/>
          </a:bodyPr>
          <a:lstStyle>
            <a:lvl1pPr algn="r" defTabSz="1042988">
              <a:defRPr>
                <a:solidFill>
                  <a:schemeClr val="tx1"/>
                </a:solidFill>
                <a:latin typeface="Arial" charset="0"/>
                <a:cs typeface="Arial" charset="0"/>
              </a:defRPr>
            </a:lvl1pPr>
            <a:lvl2pPr marL="522288"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5275"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100" dirty="0"/>
              <a:t>Map projections from                              </a:t>
            </a:r>
            <a:r>
              <a:rPr lang="en-GB" sz="1100" dirty="0" err="1"/>
              <a:t>Patz</a:t>
            </a:r>
            <a:r>
              <a:rPr lang="en-GB" sz="1100" dirty="0"/>
              <a:t> et al, 2007;  WHO, 2009</a:t>
            </a:r>
            <a:r>
              <a:rPr lang="en-GB" sz="1100" dirty="0">
                <a:solidFill>
                  <a:srgbClr val="1E7FB8"/>
                </a:solidFill>
              </a:rPr>
              <a:t>.</a:t>
            </a:r>
            <a:endParaRPr lang="en-US" sz="1100" dirty="0">
              <a:solidFill>
                <a:srgbClr val="1E7FB8"/>
              </a:solidFill>
            </a:endParaRPr>
          </a:p>
        </p:txBody>
      </p:sp>
      <p:pic>
        <p:nvPicPr>
          <p:cNvPr id="10242" name="Picture 2" descr="WHO | World Health Organ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807" y="6007049"/>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3B604D7-A1F4-4AE6-95FC-808F22C5F057}" type="slidenum">
              <a:rPr lang="en-US" smtClean="0"/>
              <a:pPr/>
              <a:t>14</a:t>
            </a:fld>
            <a:endParaRPr lang="en-US"/>
          </a:p>
        </p:txBody>
      </p:sp>
    </p:spTree>
    <p:extLst>
      <p:ext uri="{BB962C8B-B14F-4D97-AF65-F5344CB8AC3E}">
        <p14:creationId xmlns:p14="http://schemas.microsoft.com/office/powerpoint/2010/main" val="179783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The WHO Being Alarmist?</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4A1CACB9-B829-4F47-AB9A-D42B50FB4F9B}" type="slidenum">
              <a:rPr lang="en-US" smtClean="0"/>
              <a:pPr/>
              <a:t>15</a:t>
            </a:fld>
            <a:endParaRPr lang="en-US"/>
          </a:p>
        </p:txBody>
      </p:sp>
    </p:spTree>
    <p:extLst>
      <p:ext uri="{BB962C8B-B14F-4D97-AF65-F5344CB8AC3E}">
        <p14:creationId xmlns:p14="http://schemas.microsoft.com/office/powerpoint/2010/main" val="3608534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Climate Change Unusual?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Climate has varied over</a:t>
            </a:r>
            <a:r>
              <a:rPr lang="en-US" baseline="0" dirty="0" smtClean="0"/>
              <a:t> a huge range through geologic time.</a:t>
            </a:r>
          </a:p>
          <a:p>
            <a:r>
              <a:rPr lang="en-US" baseline="0" dirty="0" smtClean="0"/>
              <a:t>There has been significant variation over historical time,</a:t>
            </a:r>
            <a:r>
              <a:rPr lang="en-US" dirty="0" smtClean="0"/>
              <a:t> including the Little Ice Age, from the 16</a:t>
            </a:r>
            <a:r>
              <a:rPr lang="en-US" baseline="30000" dirty="0" smtClean="0"/>
              <a:t>th</a:t>
            </a:r>
            <a:r>
              <a:rPr lang="en-US" dirty="0" smtClean="0"/>
              <a:t> to 19</a:t>
            </a:r>
            <a:r>
              <a:rPr lang="en-US" baseline="30000" dirty="0" smtClean="0"/>
              <a:t>th</a:t>
            </a:r>
            <a:r>
              <a:rPr lang="en-US" dirty="0" smtClean="0"/>
              <a:t> centuries.</a:t>
            </a:r>
          </a:p>
          <a:p>
            <a:r>
              <a:rPr lang="en-US" dirty="0" smtClean="0"/>
              <a:t>In the longer term, the earth has been warming since the last real ice age, 11,000 years ago.</a:t>
            </a:r>
          </a:p>
          <a:p>
            <a:r>
              <a:rPr lang="en-US" dirty="0" smtClean="0"/>
              <a:t>The key question is the extent of current warming due to greenhouse gas forcing.</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16</a:t>
            </a:fld>
            <a:endParaRPr lang="en-US"/>
          </a:p>
        </p:txBody>
      </p:sp>
    </p:spTree>
    <p:extLst>
      <p:ext uri="{BB962C8B-B14F-4D97-AF65-F5344CB8AC3E}">
        <p14:creationId xmlns:p14="http://schemas.microsoft.com/office/powerpoint/2010/main" val="1475288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a:t>
            </a:r>
            <a:r>
              <a:rPr lang="en-US" baseline="0" dirty="0" smtClean="0"/>
              <a:t> Know for Sure</a:t>
            </a:r>
            <a:endParaRPr lang="en-US" dirty="0"/>
          </a:p>
        </p:txBody>
      </p:sp>
      <p:sp>
        <p:nvSpPr>
          <p:cNvPr id="3" name="Content Placeholder 2"/>
          <p:cNvSpPr>
            <a:spLocks noGrp="1"/>
          </p:cNvSpPr>
          <p:nvPr>
            <p:ph idx="1"/>
          </p:nvPr>
        </p:nvSpPr>
        <p:spPr/>
        <p:txBody>
          <a:bodyPr>
            <a:normAutofit/>
          </a:bodyPr>
          <a:lstStyle/>
          <a:p>
            <a:r>
              <a:rPr lang="en-US" dirty="0" smtClean="0"/>
              <a:t>The</a:t>
            </a:r>
            <a:r>
              <a:rPr lang="en-US" baseline="0" dirty="0" smtClean="0"/>
              <a:t> ocean is a thermometer and it is has been going up (rising) for a couple of hundred years.</a:t>
            </a:r>
          </a:p>
          <a:p>
            <a:r>
              <a:rPr lang="en-US" dirty="0" smtClean="0"/>
              <a:t>Greenhouse gases, primarily CO</a:t>
            </a:r>
            <a:r>
              <a:rPr lang="en-US" baseline="-25000" dirty="0" smtClean="0"/>
              <a:t>2</a:t>
            </a:r>
            <a:r>
              <a:rPr lang="en-US" dirty="0" smtClean="0"/>
              <a:t>, have been rising during this period, consistent with the use of fossil fuel.</a:t>
            </a:r>
          </a:p>
          <a:p>
            <a:r>
              <a:rPr lang="en-US" dirty="0" smtClean="0"/>
              <a:t>The current rise in temperature is not being driven by solar radiation or orbital variations.</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17</a:t>
            </a:fld>
            <a:endParaRPr lang="en-US"/>
          </a:p>
        </p:txBody>
      </p:sp>
    </p:spTree>
    <p:extLst>
      <p:ext uri="{BB962C8B-B14F-4D97-AF65-F5344CB8AC3E}">
        <p14:creationId xmlns:p14="http://schemas.microsoft.com/office/powerpoint/2010/main" val="277268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Do Not Know for Sure</a:t>
            </a:r>
            <a:endParaRPr lang="en-US" dirty="0"/>
          </a:p>
        </p:txBody>
      </p:sp>
      <p:sp>
        <p:nvSpPr>
          <p:cNvPr id="3" name="Content Placeholder 2"/>
          <p:cNvSpPr>
            <a:spLocks noGrp="1"/>
          </p:cNvSpPr>
          <p:nvPr>
            <p:ph idx="1"/>
          </p:nvPr>
        </p:nvSpPr>
        <p:spPr/>
        <p:txBody>
          <a:bodyPr/>
          <a:lstStyle/>
          <a:p>
            <a:r>
              <a:rPr lang="en-US" dirty="0" smtClean="0"/>
              <a:t>The rate of future temperature rise.</a:t>
            </a:r>
          </a:p>
          <a:p>
            <a:pPr lvl="1"/>
            <a:r>
              <a:rPr lang="en-US" dirty="0" smtClean="0"/>
              <a:t>Positive feedback from mobilizing peat and ocean methane.</a:t>
            </a:r>
          </a:p>
          <a:p>
            <a:pPr lvl="1"/>
            <a:r>
              <a:rPr lang="en-US" dirty="0" smtClean="0"/>
              <a:t>Negative feedback from clouds.</a:t>
            </a:r>
          </a:p>
          <a:p>
            <a:r>
              <a:rPr lang="en-US" dirty="0" smtClean="0"/>
              <a:t>The rate of future ocean rise.</a:t>
            </a:r>
          </a:p>
          <a:p>
            <a:pPr lvl="1"/>
            <a:r>
              <a:rPr lang="en-US" dirty="0" smtClean="0"/>
              <a:t>Dependent on temperature, but lagging.</a:t>
            </a:r>
          </a:p>
          <a:p>
            <a:pPr lvl="1"/>
            <a:r>
              <a:rPr lang="en-US" dirty="0" smtClean="0"/>
              <a:t>Will the Greenland and Antarctic ice sheets break up faster or slower than the simple temperature model predicts?</a:t>
            </a:r>
          </a:p>
        </p:txBody>
      </p:sp>
      <p:sp>
        <p:nvSpPr>
          <p:cNvPr id="4" name="Slide Number Placeholder 3"/>
          <p:cNvSpPr>
            <a:spLocks noGrp="1"/>
          </p:cNvSpPr>
          <p:nvPr>
            <p:ph type="sldNum" sz="quarter" idx="12"/>
          </p:nvPr>
        </p:nvSpPr>
        <p:spPr/>
        <p:txBody>
          <a:bodyPr/>
          <a:lstStyle/>
          <a:p>
            <a:fld id="{93B604D7-A1F4-4AE6-95FC-808F22C5F057}" type="slidenum">
              <a:rPr lang="en-US" smtClean="0"/>
              <a:pPr/>
              <a:t>18</a:t>
            </a:fld>
            <a:endParaRPr lang="en-US"/>
          </a:p>
        </p:txBody>
      </p:sp>
    </p:spTree>
    <p:extLst>
      <p:ext uri="{BB962C8B-B14F-4D97-AF65-F5344CB8AC3E}">
        <p14:creationId xmlns:p14="http://schemas.microsoft.com/office/powerpoint/2010/main" val="3769079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and Extreme Weather Events</a:t>
            </a:r>
            <a:endParaRPr lang="en-US" dirty="0"/>
          </a:p>
        </p:txBody>
      </p:sp>
      <p:sp>
        <p:nvSpPr>
          <p:cNvPr id="3" name="Content Placeholder 2"/>
          <p:cNvSpPr>
            <a:spLocks noGrp="1"/>
          </p:cNvSpPr>
          <p:nvPr>
            <p:ph idx="1"/>
          </p:nvPr>
        </p:nvSpPr>
        <p:spPr>
          <a:xfrm>
            <a:off x="457200" y="1600200"/>
            <a:ext cx="7696200" cy="4525963"/>
          </a:xfrm>
        </p:spPr>
        <p:txBody>
          <a:bodyPr>
            <a:normAutofit fontScale="92500" lnSpcReduction="10000"/>
          </a:bodyPr>
          <a:lstStyle/>
          <a:p>
            <a:r>
              <a:rPr lang="en-US" dirty="0" smtClean="0"/>
              <a:t>More energy and moisture in the atmosphere increases variability everywhere</a:t>
            </a:r>
          </a:p>
          <a:p>
            <a:pPr lvl="1"/>
            <a:r>
              <a:rPr lang="en-US" dirty="0" smtClean="0"/>
              <a:t>Floods</a:t>
            </a:r>
          </a:p>
          <a:p>
            <a:pPr lvl="1"/>
            <a:r>
              <a:rPr lang="en-US" dirty="0" smtClean="0"/>
              <a:t>Droughts</a:t>
            </a:r>
          </a:p>
          <a:p>
            <a:pPr lvl="1"/>
            <a:r>
              <a:rPr lang="en-US" dirty="0" smtClean="0"/>
              <a:t>Heat events</a:t>
            </a:r>
          </a:p>
          <a:p>
            <a:r>
              <a:rPr lang="en-US" dirty="0" smtClean="0"/>
              <a:t>Geographic shifts in weather</a:t>
            </a:r>
          </a:p>
          <a:p>
            <a:pPr lvl="1"/>
            <a:r>
              <a:rPr lang="en-US" dirty="0" smtClean="0"/>
              <a:t>Stronger and more frequent hurricanes in northern latitudes</a:t>
            </a:r>
          </a:p>
          <a:p>
            <a:pPr lvl="1"/>
            <a:r>
              <a:rPr lang="en-US" dirty="0" smtClean="0"/>
              <a:t>Heat and drought in temperate and equatorial areas</a:t>
            </a:r>
          </a:p>
          <a:p>
            <a:pPr lvl="1"/>
            <a:r>
              <a:rPr lang="en-US" dirty="0" smtClean="0"/>
              <a:t>Longer growing seasons in the north</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19</a:t>
            </a:fld>
            <a:endParaRPr lang="en-US"/>
          </a:p>
        </p:txBody>
      </p:sp>
    </p:spTree>
    <p:extLst>
      <p:ext uri="{BB962C8B-B14F-4D97-AF65-F5344CB8AC3E}">
        <p14:creationId xmlns:p14="http://schemas.microsoft.com/office/powerpoint/2010/main" val="151151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Climate Terms for this Talk</a:t>
            </a:r>
            <a:endParaRPr lang="en-US" dirty="0"/>
          </a:p>
        </p:txBody>
      </p:sp>
      <p:sp>
        <p:nvSpPr>
          <p:cNvPr id="5" name="Content Placeholder 4"/>
          <p:cNvSpPr>
            <a:spLocks noGrp="1"/>
          </p:cNvSpPr>
          <p:nvPr>
            <p:ph idx="1"/>
          </p:nvPr>
        </p:nvSpPr>
        <p:spPr/>
        <p:txBody>
          <a:bodyPr>
            <a:normAutofit lnSpcReduction="10000"/>
          </a:bodyPr>
          <a:lstStyle/>
          <a:p>
            <a:r>
              <a:rPr lang="en-US" dirty="0" smtClean="0"/>
              <a:t>Weather is the short term variation of atmospheric conditions.</a:t>
            </a:r>
          </a:p>
          <a:p>
            <a:r>
              <a:rPr lang="en-US" dirty="0" smtClean="0"/>
              <a:t>Climate is the average of weather over a set period, currently 20 years. </a:t>
            </a:r>
          </a:p>
          <a:p>
            <a:r>
              <a:rPr lang="en-US" dirty="0" smtClean="0"/>
              <a:t>Climate change</a:t>
            </a:r>
          </a:p>
          <a:p>
            <a:pPr lvl="1"/>
            <a:r>
              <a:rPr lang="en-US" dirty="0" smtClean="0"/>
              <a:t>Increased variability</a:t>
            </a:r>
          </a:p>
          <a:p>
            <a:pPr lvl="2"/>
            <a:r>
              <a:rPr lang="en-US" dirty="0" smtClean="0"/>
              <a:t>Temperature</a:t>
            </a:r>
          </a:p>
          <a:p>
            <a:pPr lvl="2"/>
            <a:r>
              <a:rPr lang="en-US" dirty="0" smtClean="0"/>
              <a:t>Precipitation</a:t>
            </a:r>
          </a:p>
          <a:p>
            <a:pPr lvl="2"/>
            <a:r>
              <a:rPr lang="en-US" dirty="0" smtClean="0"/>
              <a:t>Wind</a:t>
            </a:r>
          </a:p>
          <a:p>
            <a:pPr lvl="1"/>
            <a:r>
              <a:rPr lang="en-US" dirty="0" smtClean="0"/>
              <a:t>Increased mean temperatures</a:t>
            </a:r>
          </a:p>
        </p:txBody>
      </p:sp>
      <p:sp>
        <p:nvSpPr>
          <p:cNvPr id="2" name="Slide Number Placeholder 1"/>
          <p:cNvSpPr>
            <a:spLocks noGrp="1"/>
          </p:cNvSpPr>
          <p:nvPr>
            <p:ph type="sldNum" sz="quarter" idx="12"/>
          </p:nvPr>
        </p:nvSpPr>
        <p:spPr/>
        <p:txBody>
          <a:bodyPr/>
          <a:lstStyle/>
          <a:p>
            <a:fld id="{93B604D7-A1F4-4AE6-95FC-808F22C5F057}" type="slidenum">
              <a:rPr lang="en-US" smtClean="0"/>
              <a:pPr/>
              <a:t>2</a:t>
            </a:fld>
            <a:endParaRPr lang="en-US"/>
          </a:p>
        </p:txBody>
      </p:sp>
    </p:spTree>
    <p:extLst>
      <p:ext uri="{BB962C8B-B14F-4D97-AF65-F5344CB8AC3E}">
        <p14:creationId xmlns:p14="http://schemas.microsoft.com/office/powerpoint/2010/main" val="1347456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Weather and Health</a:t>
            </a:r>
            <a:endParaRPr lang="en-US" dirty="0"/>
          </a:p>
        </p:txBody>
      </p:sp>
      <p:sp>
        <p:nvSpPr>
          <p:cNvPr id="3" name="Content Placeholder 2"/>
          <p:cNvSpPr>
            <a:spLocks noGrp="1"/>
          </p:cNvSpPr>
          <p:nvPr>
            <p:ph idx="1"/>
          </p:nvPr>
        </p:nvSpPr>
        <p:spPr/>
        <p:txBody>
          <a:bodyPr/>
          <a:lstStyle/>
          <a:p>
            <a:r>
              <a:rPr lang="en-US" dirty="0" smtClean="0"/>
              <a:t>Floods</a:t>
            </a:r>
          </a:p>
          <a:p>
            <a:pPr lvl="1"/>
            <a:r>
              <a:rPr lang="en-US" dirty="0" smtClean="0"/>
              <a:t>Drowning, disruption of infrastructure</a:t>
            </a:r>
          </a:p>
          <a:p>
            <a:pPr lvl="1"/>
            <a:r>
              <a:rPr lang="en-US" dirty="0" smtClean="0"/>
              <a:t>Creation of refugees with attendant health and mental health effects</a:t>
            </a:r>
          </a:p>
          <a:p>
            <a:r>
              <a:rPr lang="en-US" dirty="0" smtClean="0"/>
              <a:t>Heat stress</a:t>
            </a:r>
          </a:p>
          <a:p>
            <a:pPr lvl="1"/>
            <a:r>
              <a:rPr lang="en-US" dirty="0" smtClean="0"/>
              <a:t>Urban centers and the elderly</a:t>
            </a:r>
          </a:p>
          <a:p>
            <a:pPr lvl="1"/>
            <a:r>
              <a:rPr lang="en-US" dirty="0" smtClean="0"/>
              <a:t>Northern areas that are unprepared</a:t>
            </a:r>
          </a:p>
          <a:p>
            <a:pPr lvl="1"/>
            <a:r>
              <a:rPr lang="en-US" dirty="0" smtClean="0"/>
              <a:t>Forest fires</a:t>
            </a:r>
          </a:p>
          <a:p>
            <a:pPr lvl="1"/>
            <a:r>
              <a:rPr lang="en-US" dirty="0" smtClean="0"/>
              <a:t>Peat fires</a:t>
            </a:r>
          </a:p>
          <a:p>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20</a:t>
            </a:fld>
            <a:endParaRPr lang="en-US"/>
          </a:p>
        </p:txBody>
      </p:sp>
    </p:spTree>
    <p:extLst>
      <p:ext uri="{BB962C8B-B14F-4D97-AF65-F5344CB8AC3E}">
        <p14:creationId xmlns:p14="http://schemas.microsoft.com/office/powerpoint/2010/main" val="5727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Ecosystem Effects and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Vector-pathogen-host </a:t>
            </a:r>
            <a:r>
              <a:rPr lang="en-US" dirty="0" smtClean="0"/>
              <a:t>relationships change</a:t>
            </a:r>
          </a:p>
          <a:p>
            <a:pPr lvl="1"/>
            <a:r>
              <a:rPr lang="en-US" dirty="0" smtClean="0"/>
              <a:t>Malaria, Dengue, </a:t>
            </a:r>
            <a:r>
              <a:rPr lang="en-US" dirty="0" err="1" smtClean="0"/>
              <a:t>tickborne</a:t>
            </a:r>
            <a:r>
              <a:rPr lang="en-US" dirty="0"/>
              <a:t> illnesses, </a:t>
            </a:r>
            <a:r>
              <a:rPr lang="en-US" dirty="0" err="1" smtClean="0"/>
              <a:t>schistosomiasis</a:t>
            </a:r>
            <a:endParaRPr lang="en-US" dirty="0" smtClean="0"/>
          </a:p>
          <a:p>
            <a:pPr lvl="1"/>
            <a:r>
              <a:rPr lang="en-US" dirty="0" smtClean="0"/>
              <a:t>Vectors become invasive in new areas</a:t>
            </a:r>
          </a:p>
          <a:p>
            <a:r>
              <a:rPr lang="en-US" dirty="0" smtClean="0"/>
              <a:t>Tropical diseases zones expand</a:t>
            </a:r>
          </a:p>
          <a:p>
            <a:pPr lvl="1"/>
            <a:r>
              <a:rPr lang="en-US" dirty="0" smtClean="0"/>
              <a:t>New populations are not resistant</a:t>
            </a:r>
          </a:p>
          <a:p>
            <a:pPr lvl="1"/>
            <a:r>
              <a:rPr lang="en-US" dirty="0" smtClean="0"/>
              <a:t>Cultural habits may potentiate disease spread</a:t>
            </a:r>
          </a:p>
          <a:p>
            <a:r>
              <a:rPr lang="en-US" dirty="0" smtClean="0"/>
              <a:t>Food and Water-borne illness expands</a:t>
            </a:r>
          </a:p>
          <a:p>
            <a:pPr lvl="1"/>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21</a:t>
            </a:fld>
            <a:endParaRPr lang="en-US"/>
          </a:p>
        </p:txBody>
      </p:sp>
    </p:spTree>
    <p:extLst>
      <p:ext uri="{BB962C8B-B14F-4D97-AF65-F5344CB8AC3E}">
        <p14:creationId xmlns:p14="http://schemas.microsoft.com/office/powerpoint/2010/main" val="459963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is Only One Factor in Disease Spread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Dengue, for example, housing density, zoonotic (monkey) hosts, air conditioning, water sources, etc. are critical.</a:t>
            </a:r>
          </a:p>
          <a:p>
            <a:pPr lvl="1"/>
            <a:r>
              <a:rPr lang="en-US" dirty="0" smtClean="0"/>
              <a:t>While the US has the mosquitoes, it does not have much Dengue any more.</a:t>
            </a:r>
          </a:p>
          <a:p>
            <a:pPr lvl="1"/>
            <a:r>
              <a:rPr lang="en-US" dirty="0" smtClean="0"/>
              <a:t>Researchers in Australia worry that creating water storage tanks for droughts could increase the breeding areas for the mosquitoes that carry Dengue.</a:t>
            </a:r>
          </a:p>
          <a:p>
            <a:r>
              <a:rPr lang="en-US" dirty="0" smtClean="0"/>
              <a:t>Drought and famine will potentiate the morbidity and mortality of all diseases.</a:t>
            </a:r>
          </a:p>
        </p:txBody>
      </p:sp>
      <p:sp>
        <p:nvSpPr>
          <p:cNvPr id="4" name="Slide Number Placeholder 3"/>
          <p:cNvSpPr>
            <a:spLocks noGrp="1"/>
          </p:cNvSpPr>
          <p:nvPr>
            <p:ph type="sldNum" sz="quarter" idx="12"/>
          </p:nvPr>
        </p:nvSpPr>
        <p:spPr/>
        <p:txBody>
          <a:bodyPr/>
          <a:lstStyle/>
          <a:p>
            <a:fld id="{93B604D7-A1F4-4AE6-95FC-808F22C5F057}" type="slidenum">
              <a:rPr lang="en-US" smtClean="0"/>
              <a:pPr/>
              <a:t>22</a:t>
            </a:fld>
            <a:endParaRPr lang="en-US"/>
          </a:p>
        </p:txBody>
      </p:sp>
    </p:spTree>
    <p:extLst>
      <p:ext uri="{BB962C8B-B14F-4D97-AF65-F5344CB8AC3E}">
        <p14:creationId xmlns:p14="http://schemas.microsoft.com/office/powerpoint/2010/main" val="2732349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Effects and Food</a:t>
            </a:r>
            <a:endParaRPr lang="en-US" dirty="0"/>
          </a:p>
        </p:txBody>
      </p:sp>
      <p:sp>
        <p:nvSpPr>
          <p:cNvPr id="3" name="Content Placeholder 2"/>
          <p:cNvSpPr>
            <a:spLocks noGrp="1"/>
          </p:cNvSpPr>
          <p:nvPr>
            <p:ph idx="1"/>
          </p:nvPr>
        </p:nvSpPr>
        <p:spPr/>
        <p:txBody>
          <a:bodyPr>
            <a:normAutofit/>
          </a:bodyPr>
          <a:lstStyle/>
          <a:p>
            <a:r>
              <a:rPr lang="en-US" dirty="0" smtClean="0"/>
              <a:t>Crop failures from drought and flooding</a:t>
            </a:r>
          </a:p>
          <a:p>
            <a:r>
              <a:rPr lang="en-US" dirty="0" smtClean="0"/>
              <a:t>Reduced livestock production</a:t>
            </a:r>
          </a:p>
          <a:p>
            <a:r>
              <a:rPr lang="en-US" dirty="0" smtClean="0"/>
              <a:t>Impairment of fisheries</a:t>
            </a:r>
          </a:p>
          <a:p>
            <a:pPr lvl="1"/>
            <a:r>
              <a:rPr lang="en-US" dirty="0" smtClean="0"/>
              <a:t>Destruction of coastal wetlands from levees</a:t>
            </a:r>
          </a:p>
          <a:p>
            <a:pPr lvl="1"/>
            <a:r>
              <a:rPr lang="en-US" dirty="0" smtClean="0"/>
              <a:t>Ocean acidification</a:t>
            </a:r>
          </a:p>
          <a:p>
            <a:r>
              <a:rPr lang="en-US" dirty="0" smtClean="0"/>
              <a:t>Greatest impact in equatorial and lower temperate areas</a:t>
            </a:r>
          </a:p>
        </p:txBody>
      </p:sp>
      <p:sp>
        <p:nvSpPr>
          <p:cNvPr id="4" name="Slide Number Placeholder 3"/>
          <p:cNvSpPr>
            <a:spLocks noGrp="1"/>
          </p:cNvSpPr>
          <p:nvPr>
            <p:ph type="sldNum" sz="quarter" idx="12"/>
          </p:nvPr>
        </p:nvSpPr>
        <p:spPr/>
        <p:txBody>
          <a:bodyPr/>
          <a:lstStyle/>
          <a:p>
            <a:fld id="{93B604D7-A1F4-4AE6-95FC-808F22C5F057}" type="slidenum">
              <a:rPr lang="en-US" smtClean="0"/>
              <a:pPr/>
              <a:t>23</a:t>
            </a:fld>
            <a:endParaRPr lang="en-US"/>
          </a:p>
        </p:txBody>
      </p:sp>
    </p:spTree>
    <p:extLst>
      <p:ext uri="{BB962C8B-B14F-4D97-AF65-F5344CB8AC3E}">
        <p14:creationId xmlns:p14="http://schemas.microsoft.com/office/powerpoint/2010/main" val="3840910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We Mitigate Climate Change?</a:t>
            </a:r>
            <a:endParaRPr lang="en-US" dirty="0"/>
          </a:p>
        </p:txBody>
      </p:sp>
      <p:sp>
        <p:nvSpPr>
          <p:cNvPr id="5" name="Content Placeholder 4"/>
          <p:cNvSpPr>
            <a:spLocks noGrp="1"/>
          </p:cNvSpPr>
          <p:nvPr>
            <p:ph idx="1"/>
          </p:nvPr>
        </p:nvSpPr>
        <p:spPr/>
        <p:txBody>
          <a:bodyPr/>
          <a:lstStyle/>
          <a:p>
            <a:r>
              <a:rPr lang="en-US" dirty="0" smtClean="0"/>
              <a:t>Reducing greenhouse gasses</a:t>
            </a:r>
          </a:p>
          <a:p>
            <a:pPr lvl="1"/>
            <a:r>
              <a:rPr lang="en-US" dirty="0" smtClean="0"/>
              <a:t>Atmospheric residence time creates hysteresis. </a:t>
            </a:r>
          </a:p>
          <a:p>
            <a:pPr lvl="1"/>
            <a:r>
              <a:rPr lang="en-US" dirty="0" smtClean="0"/>
              <a:t>The U.S. does not provide leadership.</a:t>
            </a:r>
          </a:p>
          <a:p>
            <a:pPr lvl="1"/>
            <a:r>
              <a:rPr lang="en-US" dirty="0" smtClean="0"/>
              <a:t>Everyone in China, India, and Africa wants a life that requires more energy.</a:t>
            </a:r>
          </a:p>
          <a:p>
            <a:r>
              <a:rPr lang="en-US" dirty="0" smtClean="0"/>
              <a:t>Geoengineering</a:t>
            </a:r>
          </a:p>
          <a:p>
            <a:pPr lvl="1"/>
            <a:r>
              <a:rPr lang="en-US" dirty="0" smtClean="0"/>
              <a:t>Aerosols / Carbon sinks</a:t>
            </a:r>
          </a:p>
          <a:p>
            <a:pPr lvl="1"/>
            <a:r>
              <a:rPr lang="en-US" dirty="0" smtClean="0"/>
              <a:t>Not a good bet for a long time, if ever.</a:t>
            </a:r>
            <a:endParaRPr lang="en-US" dirty="0"/>
          </a:p>
        </p:txBody>
      </p:sp>
      <p:sp>
        <p:nvSpPr>
          <p:cNvPr id="6" name="Slide Number Placeholder 5"/>
          <p:cNvSpPr>
            <a:spLocks noGrp="1"/>
          </p:cNvSpPr>
          <p:nvPr>
            <p:ph type="sldNum" sz="quarter" idx="12"/>
          </p:nvPr>
        </p:nvSpPr>
        <p:spPr/>
        <p:txBody>
          <a:bodyPr/>
          <a:lstStyle/>
          <a:p>
            <a:fld id="{93B604D7-A1F4-4AE6-95FC-808F22C5F057}" type="slidenum">
              <a:rPr lang="en-US" smtClean="0"/>
              <a:pPr/>
              <a:t>24</a:t>
            </a:fld>
            <a:endParaRPr lang="en-US"/>
          </a:p>
        </p:txBody>
      </p:sp>
    </p:spTree>
    <p:extLst>
      <p:ext uri="{BB962C8B-B14F-4D97-AF65-F5344CB8AC3E}">
        <p14:creationId xmlns:p14="http://schemas.microsoft.com/office/powerpoint/2010/main" val="3928748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Adapt to Climate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With proper action, wealthy countries can mitigate the impact of climate change and the existing climate extremes.</a:t>
            </a:r>
          </a:p>
          <a:p>
            <a:r>
              <a:rPr lang="en-US" dirty="0" smtClean="0"/>
              <a:t>At risk poor countries, especially those without functional governments, will likely be destabilized.</a:t>
            </a:r>
          </a:p>
          <a:p>
            <a:pPr lvl="1"/>
            <a:r>
              <a:rPr lang="en-US" dirty="0" smtClean="0"/>
              <a:t> Threats to the global economy.</a:t>
            </a:r>
          </a:p>
          <a:p>
            <a:pPr lvl="1"/>
            <a:r>
              <a:rPr lang="en-US" dirty="0" smtClean="0"/>
              <a:t>Potential nuclear and other terrorist threats.</a:t>
            </a:r>
          </a:p>
          <a:p>
            <a:pPr lvl="1"/>
            <a:r>
              <a:rPr lang="en-US" dirty="0" smtClean="0"/>
              <a:t>Whether we can/will help is an open call.</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25</a:t>
            </a:fld>
            <a:endParaRPr lang="en-US"/>
          </a:p>
        </p:txBody>
      </p:sp>
    </p:spTree>
    <p:extLst>
      <p:ext uri="{BB962C8B-B14F-4D97-AF65-F5344CB8AC3E}">
        <p14:creationId xmlns:p14="http://schemas.microsoft.com/office/powerpoint/2010/main" val="2437237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Adapting to the Once and Future Climate</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A1CACB9-B829-4F47-AB9A-D42B50FB4F9B}" type="slidenum">
              <a:rPr lang="en-US" smtClean="0"/>
              <a:pPr/>
              <a:t>26</a:t>
            </a:fld>
            <a:endParaRPr lang="en-US"/>
          </a:p>
        </p:txBody>
      </p:sp>
    </p:spTree>
    <p:extLst>
      <p:ext uri="{BB962C8B-B14F-4D97-AF65-F5344CB8AC3E}">
        <p14:creationId xmlns:p14="http://schemas.microsoft.com/office/powerpoint/2010/main" val="3583289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Risks of the Current Climate</a:t>
            </a:r>
            <a:endParaRPr lang="en-US" dirty="0"/>
          </a:p>
        </p:txBody>
      </p:sp>
      <p:sp>
        <p:nvSpPr>
          <p:cNvPr id="3" name="Content Placeholder 2"/>
          <p:cNvSpPr>
            <a:spLocks noGrp="1"/>
          </p:cNvSpPr>
          <p:nvPr>
            <p:ph idx="1"/>
          </p:nvPr>
        </p:nvSpPr>
        <p:spPr/>
        <p:txBody>
          <a:bodyPr>
            <a:normAutofit lnSpcReduction="10000"/>
          </a:bodyPr>
          <a:lstStyle/>
          <a:p>
            <a:r>
              <a:rPr lang="en-US" smtClean="0"/>
              <a:t>Current extreme weather events cannot be proven to be due to climate change.</a:t>
            </a:r>
          </a:p>
          <a:p>
            <a:pPr lvl="1"/>
            <a:r>
              <a:rPr lang="en-US" smtClean="0"/>
              <a:t>Too soon to sort trends from the noise.</a:t>
            </a:r>
          </a:p>
          <a:p>
            <a:r>
              <a:rPr lang="en-US" smtClean="0"/>
              <a:t>Yet extreme weather driven catastrophes have become much more common over the past 50 years.</a:t>
            </a:r>
          </a:p>
          <a:p>
            <a:pPr lvl="1"/>
            <a:r>
              <a:rPr lang="en-US" smtClean="0"/>
              <a:t>Floods</a:t>
            </a:r>
          </a:p>
          <a:p>
            <a:pPr lvl="1"/>
            <a:r>
              <a:rPr lang="en-US" smtClean="0"/>
              <a:t>Droughts</a:t>
            </a:r>
          </a:p>
          <a:p>
            <a:pPr lvl="1"/>
            <a:r>
              <a:rPr lang="en-US" smtClean="0"/>
              <a:t>Heat waves</a:t>
            </a:r>
          </a:p>
          <a:p>
            <a:r>
              <a:rPr lang="en-US" smtClean="0"/>
              <a:t>What is happening?</a:t>
            </a:r>
            <a:endParaRPr lang="en-US" dirty="0" smtClean="0"/>
          </a:p>
        </p:txBody>
      </p:sp>
      <p:sp>
        <p:nvSpPr>
          <p:cNvPr id="4" name="Slide Number Placeholder 3"/>
          <p:cNvSpPr>
            <a:spLocks noGrp="1"/>
          </p:cNvSpPr>
          <p:nvPr>
            <p:ph type="sldNum" sz="quarter" idx="12"/>
          </p:nvPr>
        </p:nvSpPr>
        <p:spPr/>
        <p:txBody>
          <a:bodyPr/>
          <a:lstStyle/>
          <a:p>
            <a:fld id="{93B604D7-A1F4-4AE6-95FC-808F22C5F057}" type="slidenum">
              <a:rPr lang="en-US" smtClean="0"/>
              <a:pPr/>
              <a:t>27</a:t>
            </a:fld>
            <a:endParaRPr lang="en-US"/>
          </a:p>
        </p:txBody>
      </p:sp>
    </p:spTree>
    <p:extLst>
      <p:ext uri="{BB962C8B-B14F-4D97-AF65-F5344CB8AC3E}">
        <p14:creationId xmlns:p14="http://schemas.microsoft.com/office/powerpoint/2010/main" val="2529975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it a Flood if Nobody Washes Away?</a:t>
            </a:r>
            <a:endParaRPr lang="en-US" dirty="0"/>
          </a:p>
        </p:txBody>
      </p:sp>
      <p:sp>
        <p:nvSpPr>
          <p:cNvPr id="3" name="Content Placeholder 2"/>
          <p:cNvSpPr>
            <a:spLocks noGrp="1"/>
          </p:cNvSpPr>
          <p:nvPr>
            <p:ph idx="1"/>
          </p:nvPr>
        </p:nvSpPr>
        <p:spPr/>
        <p:txBody>
          <a:bodyPr/>
          <a:lstStyle/>
          <a:p>
            <a:r>
              <a:rPr lang="en-US" dirty="0" smtClean="0"/>
              <a:t>There are no catastrophic weather events in nature.</a:t>
            </a:r>
          </a:p>
          <a:p>
            <a:pPr lvl="1"/>
            <a:r>
              <a:rPr lang="en-US" dirty="0" smtClean="0"/>
              <a:t>Fire climax forests</a:t>
            </a:r>
          </a:p>
          <a:p>
            <a:pPr lvl="1"/>
            <a:r>
              <a:rPr lang="en-US" dirty="0" smtClean="0"/>
              <a:t>Hurricane climax coastal marshes</a:t>
            </a:r>
          </a:p>
          <a:p>
            <a:pPr lvl="1"/>
            <a:r>
              <a:rPr lang="en-US" dirty="0" smtClean="0"/>
              <a:t>Delta building through flooding</a:t>
            </a:r>
          </a:p>
          <a:p>
            <a:r>
              <a:rPr lang="en-US" dirty="0" smtClean="0"/>
              <a:t>Extreme weather events only become catastrophes when they affect people</a:t>
            </a:r>
          </a:p>
          <a:p>
            <a:pPr lvl="1"/>
            <a:r>
              <a:rPr lang="en-US" dirty="0" smtClean="0"/>
              <a:t>The more people at risk, the more catastrophes.</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28</a:t>
            </a:fld>
            <a:endParaRPr lang="en-US"/>
          </a:p>
        </p:txBody>
      </p:sp>
    </p:spTree>
    <p:extLst>
      <p:ext uri="{BB962C8B-B14F-4D97-AF65-F5344CB8AC3E}">
        <p14:creationId xmlns:p14="http://schemas.microsoft.com/office/powerpoint/2010/main" val="614067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Underestimate the Weather</a:t>
            </a:r>
            <a:endParaRPr lang="en-US" dirty="0"/>
          </a:p>
        </p:txBody>
      </p:sp>
      <p:sp>
        <p:nvSpPr>
          <p:cNvPr id="3" name="Content Placeholder 2"/>
          <p:cNvSpPr>
            <a:spLocks noGrp="1"/>
          </p:cNvSpPr>
          <p:nvPr>
            <p:ph idx="1"/>
          </p:nvPr>
        </p:nvSpPr>
        <p:spPr>
          <a:xfrm>
            <a:off x="457200" y="1600200"/>
            <a:ext cx="7924800" cy="4525963"/>
          </a:xfrm>
        </p:spPr>
        <p:txBody>
          <a:bodyPr>
            <a:normAutofit fontScale="92500"/>
          </a:bodyPr>
          <a:lstStyle/>
          <a:p>
            <a:r>
              <a:rPr lang="en-US" dirty="0" smtClean="0"/>
              <a:t>Extreme weather events are more common than the public assumes.</a:t>
            </a:r>
          </a:p>
          <a:p>
            <a:pPr lvl="1"/>
            <a:r>
              <a:rPr lang="en-US" dirty="0" smtClean="0"/>
              <a:t>The Gulf and Atlantic Coasts have a long and devastating hurricane history</a:t>
            </a:r>
          </a:p>
          <a:p>
            <a:pPr lvl="1"/>
            <a:r>
              <a:rPr lang="en-US" dirty="0" smtClean="0"/>
              <a:t>Katrina was not the first hurricane to flood New Orleans.</a:t>
            </a:r>
          </a:p>
          <a:p>
            <a:pPr lvl="1"/>
            <a:r>
              <a:rPr lang="en-US" dirty="0" smtClean="0"/>
              <a:t>Fukushima is a reminder of </a:t>
            </a:r>
            <a:r>
              <a:rPr lang="en-US" dirty="0" smtClean="0"/>
              <a:t>the cost </a:t>
            </a:r>
            <a:r>
              <a:rPr lang="en-US" dirty="0" smtClean="0"/>
              <a:t>of underestimating risk.</a:t>
            </a:r>
          </a:p>
          <a:p>
            <a:r>
              <a:rPr lang="en-US" dirty="0" smtClean="0"/>
              <a:t>The federal and state governments systematically undermine risk communication.</a:t>
            </a:r>
          </a:p>
        </p:txBody>
      </p:sp>
      <p:sp>
        <p:nvSpPr>
          <p:cNvPr id="4" name="Slide Number Placeholder 3"/>
          <p:cNvSpPr>
            <a:spLocks noGrp="1"/>
          </p:cNvSpPr>
          <p:nvPr>
            <p:ph type="sldNum" sz="quarter" idx="12"/>
          </p:nvPr>
        </p:nvSpPr>
        <p:spPr/>
        <p:txBody>
          <a:bodyPr/>
          <a:lstStyle/>
          <a:p>
            <a:fld id="{93B604D7-A1F4-4AE6-95FC-808F22C5F057}" type="slidenum">
              <a:rPr lang="en-US" smtClean="0"/>
              <a:pPr/>
              <a:t>29</a:t>
            </a:fld>
            <a:endParaRPr lang="en-US"/>
          </a:p>
        </p:txBody>
      </p:sp>
    </p:spTree>
    <p:extLst>
      <p:ext uri="{BB962C8B-B14F-4D97-AF65-F5344CB8AC3E}">
        <p14:creationId xmlns:p14="http://schemas.microsoft.com/office/powerpoint/2010/main" val="40396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Is the</a:t>
            </a:r>
            <a:r>
              <a:rPr lang="en-US" baseline="0" dirty="0" smtClean="0"/>
              <a:t> climate changing?</a:t>
            </a:r>
            <a:endParaRPr lang="en-US" dirty="0" smtClean="0"/>
          </a:p>
          <a:p>
            <a:r>
              <a:rPr lang="en-US" dirty="0" smtClean="0"/>
              <a:t>Does climate change threaten the public health?</a:t>
            </a:r>
          </a:p>
          <a:p>
            <a:r>
              <a:rPr lang="en-US" dirty="0" smtClean="0"/>
              <a:t>Are extreme weather events due to climate change?</a:t>
            </a:r>
          </a:p>
          <a:p>
            <a:r>
              <a:rPr lang="en-US" dirty="0" smtClean="0"/>
              <a:t>How must we change our disaster response and mitigation programs to better manage existing and evolving climate risks to the public health?</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3</a:t>
            </a:fld>
            <a:endParaRPr lang="en-US"/>
          </a:p>
        </p:txBody>
      </p:sp>
    </p:spTree>
    <p:extLst>
      <p:ext uri="{BB962C8B-B14F-4D97-AF65-F5344CB8AC3E}">
        <p14:creationId xmlns:p14="http://schemas.microsoft.com/office/powerpoint/2010/main" val="1324982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Migrate to Risk</a:t>
            </a:r>
            <a:endParaRPr lang="en-US" dirty="0"/>
          </a:p>
        </p:txBody>
      </p:sp>
      <p:sp>
        <p:nvSpPr>
          <p:cNvPr id="3" name="Content Placeholder 2"/>
          <p:cNvSpPr>
            <a:spLocks noGrp="1"/>
          </p:cNvSpPr>
          <p:nvPr>
            <p:ph idx="1"/>
          </p:nvPr>
        </p:nvSpPr>
        <p:spPr/>
        <p:txBody>
          <a:bodyPr/>
          <a:lstStyle/>
          <a:p>
            <a:r>
              <a:rPr lang="en-US" dirty="0" smtClean="0"/>
              <a:t>Most major cities are on </a:t>
            </a:r>
            <a:r>
              <a:rPr lang="en-US" dirty="0" smtClean="0"/>
              <a:t>a coast </a:t>
            </a:r>
            <a:r>
              <a:rPr lang="en-US" dirty="0" smtClean="0"/>
              <a:t>or </a:t>
            </a:r>
            <a:r>
              <a:rPr lang="en-US" dirty="0" smtClean="0"/>
              <a:t>river</a:t>
            </a:r>
            <a:r>
              <a:rPr lang="en-US" dirty="0" smtClean="0"/>
              <a:t>.</a:t>
            </a:r>
          </a:p>
          <a:p>
            <a:pPr lvl="1"/>
            <a:r>
              <a:rPr lang="en-US" dirty="0" smtClean="0"/>
              <a:t>Over the past 50 years, there has been a large migration to high risk flood areas.</a:t>
            </a:r>
          </a:p>
          <a:p>
            <a:r>
              <a:rPr lang="en-US" dirty="0" smtClean="0"/>
              <a:t>Suburbs have expanded into fire climax forested areas.</a:t>
            </a:r>
          </a:p>
          <a:p>
            <a:r>
              <a:rPr lang="en-US" dirty="0" smtClean="0"/>
              <a:t> More expensive, less well constructed housing increases losses.</a:t>
            </a:r>
          </a:p>
          <a:p>
            <a:pPr lvl="1"/>
            <a:r>
              <a:rPr lang="en-US" dirty="0" smtClean="0"/>
              <a:t>The Green Building dilemma. </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30</a:t>
            </a:fld>
            <a:endParaRPr lang="en-US"/>
          </a:p>
        </p:txBody>
      </p:sp>
    </p:spTree>
    <p:extLst>
      <p:ext uri="{BB962C8B-B14F-4D97-AF65-F5344CB8AC3E}">
        <p14:creationId xmlns:p14="http://schemas.microsoft.com/office/powerpoint/2010/main" val="4172332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Stupidity </a:t>
            </a:r>
            <a:r>
              <a:rPr lang="en-US" dirty="0" smtClean="0"/>
              <a:t>Kills</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92500" lnSpcReduction="20000"/>
          </a:bodyPr>
          <a:lstStyle/>
          <a:p>
            <a:r>
              <a:rPr lang="en-US" dirty="0" smtClean="0"/>
              <a:t>Hurricane Betsy in 1965</a:t>
            </a:r>
          </a:p>
          <a:p>
            <a:pPr lvl="1"/>
            <a:r>
              <a:rPr lang="en-US" dirty="0" smtClean="0"/>
              <a:t>Flooded New Orleans / Killed 76 people</a:t>
            </a:r>
          </a:p>
          <a:p>
            <a:r>
              <a:rPr lang="en-US" dirty="0" smtClean="0"/>
              <a:t>Post-Betsy Disaster Planning</a:t>
            </a:r>
          </a:p>
          <a:p>
            <a:pPr lvl="1"/>
            <a:r>
              <a:rPr lang="en-US" dirty="0" smtClean="0"/>
              <a:t>National Flood Insurance Program</a:t>
            </a:r>
          </a:p>
          <a:p>
            <a:pPr lvl="1"/>
            <a:r>
              <a:rPr lang="en-US" dirty="0" smtClean="0"/>
              <a:t>Ring levee system in the New Orleans Area</a:t>
            </a:r>
          </a:p>
          <a:p>
            <a:r>
              <a:rPr lang="en-US" dirty="0" smtClean="0"/>
              <a:t>Hurricane Katrina in 2005</a:t>
            </a:r>
          </a:p>
          <a:p>
            <a:pPr lvl="1"/>
            <a:r>
              <a:rPr lang="en-US" dirty="0" smtClean="0"/>
              <a:t>1000-3500 Deaths</a:t>
            </a:r>
          </a:p>
          <a:p>
            <a:pPr lvl="1"/>
            <a:r>
              <a:rPr lang="en-US" dirty="0" smtClean="0"/>
              <a:t>About the same flooding, but people stayed and the water did not drain out.</a:t>
            </a:r>
          </a:p>
          <a:p>
            <a:r>
              <a:rPr lang="en-US" dirty="0" smtClean="0"/>
              <a:t>Wonder what next time will look like?</a:t>
            </a:r>
          </a:p>
        </p:txBody>
      </p:sp>
      <p:sp>
        <p:nvSpPr>
          <p:cNvPr id="4" name="Slide Number Placeholder 3"/>
          <p:cNvSpPr>
            <a:spLocks noGrp="1"/>
          </p:cNvSpPr>
          <p:nvPr>
            <p:ph type="sldNum" sz="quarter" idx="12"/>
          </p:nvPr>
        </p:nvSpPr>
        <p:spPr/>
        <p:txBody>
          <a:bodyPr/>
          <a:lstStyle/>
          <a:p>
            <a:fld id="{93B604D7-A1F4-4AE6-95FC-808F22C5F057}" type="slidenum">
              <a:rPr lang="en-US" smtClean="0"/>
              <a:pPr/>
              <a:t>31</a:t>
            </a:fld>
            <a:endParaRPr lang="en-US"/>
          </a:p>
        </p:txBody>
      </p:sp>
    </p:spTree>
    <p:extLst>
      <p:ext uri="{BB962C8B-B14F-4D97-AF65-F5344CB8AC3E}">
        <p14:creationId xmlns:p14="http://schemas.microsoft.com/office/powerpoint/2010/main" val="1797566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Made </a:t>
            </a:r>
            <a:r>
              <a:rPr lang="en-US" dirty="0" smtClean="0"/>
              <a:t>Stupidity </a:t>
            </a:r>
            <a:r>
              <a:rPr lang="en-US" dirty="0" smtClean="0"/>
              <a:t>Good Business</a:t>
            </a:r>
            <a:endParaRPr lang="en-US" dirty="0"/>
          </a:p>
        </p:txBody>
      </p:sp>
      <p:sp>
        <p:nvSpPr>
          <p:cNvPr id="3" name="Content Placeholder 2"/>
          <p:cNvSpPr>
            <a:spLocks noGrp="1"/>
          </p:cNvSpPr>
          <p:nvPr>
            <p:ph idx="1"/>
          </p:nvPr>
        </p:nvSpPr>
        <p:spPr/>
        <p:txBody>
          <a:bodyPr>
            <a:normAutofit fontScale="92500"/>
          </a:bodyPr>
          <a:lstStyle/>
          <a:p>
            <a:r>
              <a:rPr lang="en-US" dirty="0" smtClean="0"/>
              <a:t>The National Flood Insurance Program</a:t>
            </a:r>
          </a:p>
          <a:p>
            <a:pPr lvl="1"/>
            <a:r>
              <a:rPr lang="en-US" dirty="0" smtClean="0"/>
              <a:t>Subsidizes high risk development</a:t>
            </a:r>
          </a:p>
          <a:p>
            <a:r>
              <a:rPr lang="en-US" dirty="0" smtClean="0"/>
              <a:t>The Stafford Act and FEMA</a:t>
            </a:r>
          </a:p>
          <a:p>
            <a:pPr lvl="1"/>
            <a:r>
              <a:rPr lang="en-US" dirty="0" smtClean="0"/>
              <a:t>Rewards bad land use decisions</a:t>
            </a:r>
          </a:p>
          <a:p>
            <a:pPr lvl="1"/>
            <a:r>
              <a:rPr lang="en-US" dirty="0" smtClean="0"/>
              <a:t>Assures that high risk areas will be rebuilt even better than before</a:t>
            </a:r>
          </a:p>
          <a:p>
            <a:pPr lvl="1"/>
            <a:r>
              <a:rPr lang="en-US" dirty="0" smtClean="0"/>
              <a:t>Increased use of state and presidential disaster declarations.</a:t>
            </a:r>
          </a:p>
          <a:p>
            <a:r>
              <a:rPr lang="en-US" dirty="0" smtClean="0"/>
              <a:t>We have greatly reduced incentives to mitigate risk by making disasters profitable.</a:t>
            </a:r>
          </a:p>
        </p:txBody>
      </p:sp>
      <p:sp>
        <p:nvSpPr>
          <p:cNvPr id="4" name="Slide Number Placeholder 3"/>
          <p:cNvSpPr>
            <a:spLocks noGrp="1"/>
          </p:cNvSpPr>
          <p:nvPr>
            <p:ph type="sldNum" sz="quarter" idx="12"/>
          </p:nvPr>
        </p:nvSpPr>
        <p:spPr/>
        <p:txBody>
          <a:bodyPr/>
          <a:lstStyle/>
          <a:p>
            <a:fld id="{93B604D7-A1F4-4AE6-95FC-808F22C5F057}" type="slidenum">
              <a:rPr lang="en-US" smtClean="0"/>
              <a:pPr/>
              <a:t>32</a:t>
            </a:fld>
            <a:endParaRPr lang="en-US"/>
          </a:p>
        </p:txBody>
      </p:sp>
    </p:spTree>
    <p:extLst>
      <p:ext uri="{BB962C8B-B14F-4D97-AF65-F5344CB8AC3E}">
        <p14:creationId xmlns:p14="http://schemas.microsoft.com/office/powerpoint/2010/main" val="1034461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0" dirty="0" smtClean="0"/>
              <a:t>Moving to Better Climate Change Decisionmaking</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3B604D7-A1F4-4AE6-95FC-808F22C5F057}" type="slidenum">
              <a:rPr lang="en-US" smtClean="0"/>
              <a:pPr/>
              <a:t>33</a:t>
            </a:fld>
            <a:endParaRPr lang="en-US"/>
          </a:p>
        </p:txBody>
      </p:sp>
    </p:spTree>
    <p:extLst>
      <p:ext uri="{BB962C8B-B14F-4D97-AF65-F5344CB8AC3E}">
        <p14:creationId xmlns:p14="http://schemas.microsoft.com/office/powerpoint/2010/main" val="924894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Denial</a:t>
            </a:r>
            <a:endParaRPr lang="en-US" dirty="0"/>
          </a:p>
        </p:txBody>
      </p:sp>
      <p:sp>
        <p:nvSpPr>
          <p:cNvPr id="3" name="Text Placeholder 2"/>
          <p:cNvSpPr>
            <a:spLocks noGrp="1"/>
          </p:cNvSpPr>
          <p:nvPr>
            <p:ph idx="1"/>
          </p:nvPr>
        </p:nvSpPr>
        <p:spPr/>
        <p:txBody>
          <a:bodyPr>
            <a:normAutofit lnSpcReduction="10000"/>
          </a:bodyPr>
          <a:lstStyle/>
          <a:p>
            <a:r>
              <a:rPr lang="en-US" dirty="0" smtClean="0"/>
              <a:t>Uncertainty</a:t>
            </a:r>
            <a:r>
              <a:rPr lang="en-US" baseline="0" dirty="0" smtClean="0"/>
              <a:t> about rates and causal factors is used to deny climate change.</a:t>
            </a:r>
          </a:p>
          <a:p>
            <a:pPr lvl="1"/>
            <a:r>
              <a:rPr lang="en-US" baseline="0" dirty="0" smtClean="0"/>
              <a:t>Greenhouse gas producers</a:t>
            </a:r>
          </a:p>
          <a:p>
            <a:pPr lvl="1"/>
            <a:r>
              <a:rPr lang="en-US" baseline="0" dirty="0" smtClean="0"/>
              <a:t>Parties who profit from unsound development.</a:t>
            </a:r>
          </a:p>
          <a:p>
            <a:pPr lvl="0"/>
            <a:r>
              <a:rPr lang="en-US" baseline="0" dirty="0" smtClean="0"/>
              <a:t>Shift the question to properly adapting to the current climate.</a:t>
            </a:r>
          </a:p>
          <a:p>
            <a:pPr lvl="1"/>
            <a:r>
              <a:rPr lang="en-US" baseline="0" dirty="0" smtClean="0"/>
              <a:t>Demographic shifts and unsound development create the same risks as climate change.</a:t>
            </a:r>
          </a:p>
        </p:txBody>
      </p:sp>
      <p:sp>
        <p:nvSpPr>
          <p:cNvPr id="4" name="Slide Number Placeholder 3"/>
          <p:cNvSpPr>
            <a:spLocks noGrp="1"/>
          </p:cNvSpPr>
          <p:nvPr>
            <p:ph type="sldNum" sz="quarter" idx="12"/>
          </p:nvPr>
        </p:nvSpPr>
        <p:spPr/>
        <p:txBody>
          <a:bodyPr/>
          <a:lstStyle/>
          <a:p>
            <a:fld id="{4A1CACB9-B829-4F47-AB9A-D42B50FB4F9B}" type="slidenum">
              <a:rPr lang="en-US" smtClean="0"/>
              <a:pPr/>
              <a:t>34</a:t>
            </a:fld>
            <a:endParaRPr lang="en-US"/>
          </a:p>
        </p:txBody>
      </p:sp>
    </p:spTree>
    <p:extLst>
      <p:ext uri="{BB962C8B-B14F-4D97-AF65-F5344CB8AC3E}">
        <p14:creationId xmlns:p14="http://schemas.microsoft.com/office/powerpoint/2010/main" val="912863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a:t>
            </a:r>
            <a:r>
              <a:rPr lang="en-US" baseline="0" dirty="0" smtClean="0"/>
              <a:t> Not Subsidize Risky Behavior</a:t>
            </a:r>
            <a:endParaRPr lang="en-US" dirty="0"/>
          </a:p>
        </p:txBody>
      </p:sp>
      <p:sp>
        <p:nvSpPr>
          <p:cNvPr id="3" name="Content Placeholder 2"/>
          <p:cNvSpPr>
            <a:spLocks noGrp="1"/>
          </p:cNvSpPr>
          <p:nvPr>
            <p:ph idx="1"/>
          </p:nvPr>
        </p:nvSpPr>
        <p:spPr/>
        <p:txBody>
          <a:bodyPr>
            <a:normAutofit/>
          </a:bodyPr>
          <a:lstStyle/>
          <a:p>
            <a:r>
              <a:rPr lang="en-US" dirty="0" smtClean="0"/>
              <a:t>Subsidies</a:t>
            </a:r>
            <a:r>
              <a:rPr lang="en-US" baseline="0" dirty="0" smtClean="0"/>
              <a:t> block risk communication</a:t>
            </a:r>
            <a:endParaRPr lang="en-US" dirty="0" smtClean="0"/>
          </a:p>
          <a:p>
            <a:pPr lvl="1"/>
            <a:r>
              <a:rPr lang="en-US" dirty="0" smtClean="0"/>
              <a:t>NFIP was meant to protect</a:t>
            </a:r>
            <a:r>
              <a:rPr lang="en-US" baseline="0" dirty="0" smtClean="0"/>
              <a:t> existing structures and stop new high risk development.</a:t>
            </a:r>
          </a:p>
          <a:p>
            <a:pPr lvl="1"/>
            <a:r>
              <a:rPr lang="en-US" dirty="0" smtClean="0"/>
              <a:t>FEMA</a:t>
            </a:r>
            <a:r>
              <a:rPr lang="en-US" baseline="0" dirty="0" smtClean="0"/>
              <a:t> and the Stafford Act have become redevelopment programs.</a:t>
            </a:r>
          </a:p>
          <a:p>
            <a:pPr lvl="1"/>
            <a:r>
              <a:rPr lang="en-US" dirty="0" smtClean="0"/>
              <a:t>State high risk insurance companies.</a:t>
            </a:r>
          </a:p>
          <a:p>
            <a:pPr lvl="1"/>
            <a:r>
              <a:rPr lang="en-US" dirty="0" smtClean="0"/>
              <a:t>Federal all hazards insurance</a:t>
            </a:r>
          </a:p>
          <a:p>
            <a:r>
              <a:rPr lang="en-US" dirty="0" smtClean="0"/>
              <a:t>Internalize the cost of risky decisions.</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35</a:t>
            </a:fld>
            <a:endParaRPr lang="en-US"/>
          </a:p>
        </p:txBody>
      </p:sp>
    </p:spTree>
    <p:extLst>
      <p:ext uri="{BB962C8B-B14F-4D97-AF65-F5344CB8AC3E}">
        <p14:creationId xmlns:p14="http://schemas.microsoft.com/office/powerpoint/2010/main" val="1489485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Admit that Disaster Response is the Wrong Focus.</a:t>
            </a:r>
            <a:endParaRPr lang="en-US" dirty="0"/>
          </a:p>
        </p:txBody>
      </p:sp>
      <p:sp>
        <p:nvSpPr>
          <p:cNvPr id="3" name="Content Placeholder 2"/>
          <p:cNvSpPr>
            <a:spLocks noGrp="1"/>
          </p:cNvSpPr>
          <p:nvPr>
            <p:ph idx="1"/>
          </p:nvPr>
        </p:nvSpPr>
        <p:spPr/>
        <p:txBody>
          <a:bodyPr>
            <a:normAutofit lnSpcReduction="10000"/>
          </a:bodyPr>
          <a:lstStyle/>
          <a:p>
            <a:r>
              <a:rPr lang="en-US" dirty="0" smtClean="0"/>
              <a:t>Response is cheap, you do not need to spend much until there is a disaster.</a:t>
            </a:r>
          </a:p>
          <a:p>
            <a:r>
              <a:rPr lang="en-US" dirty="0" smtClean="0"/>
              <a:t>Response plans convey the idea that everyone will be taken care of after the disaster.</a:t>
            </a:r>
          </a:p>
          <a:p>
            <a:pPr lvl="1"/>
            <a:r>
              <a:rPr lang="en-US" dirty="0" smtClean="0"/>
              <a:t>This is impossible in a large scale disaster.</a:t>
            </a:r>
          </a:p>
          <a:p>
            <a:pPr lvl="1"/>
            <a:r>
              <a:rPr lang="en-US" dirty="0" smtClean="0"/>
              <a:t>People’s lives will be ruined and some will be lost.</a:t>
            </a:r>
          </a:p>
          <a:p>
            <a:r>
              <a:rPr lang="en-US" dirty="0" smtClean="0"/>
              <a:t>Be honest about the limitations of response.</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36</a:t>
            </a:fld>
            <a:endParaRPr lang="en-US"/>
          </a:p>
        </p:txBody>
      </p:sp>
    </p:spTree>
    <p:extLst>
      <p:ext uri="{BB962C8B-B14F-4D97-AF65-F5344CB8AC3E}">
        <p14:creationId xmlns:p14="http://schemas.microsoft.com/office/powerpoint/2010/main" val="3354874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use</a:t>
            </a:r>
            <a:r>
              <a:rPr lang="en-US" baseline="0" dirty="0" smtClean="0"/>
              <a:t> Federal Money to Recreate Risk</a:t>
            </a:r>
            <a:endParaRPr lang="en-US" dirty="0"/>
          </a:p>
        </p:txBody>
      </p:sp>
      <p:sp>
        <p:nvSpPr>
          <p:cNvPr id="3" name="Content Placeholder 2"/>
          <p:cNvSpPr>
            <a:spLocks noGrp="1"/>
          </p:cNvSpPr>
          <p:nvPr>
            <p:ph idx="1"/>
          </p:nvPr>
        </p:nvSpPr>
        <p:spPr/>
        <p:txBody>
          <a:bodyPr>
            <a:normAutofit/>
          </a:bodyPr>
          <a:lstStyle/>
          <a:p>
            <a:r>
              <a:rPr lang="en-US" dirty="0" smtClean="0"/>
              <a:t>Don’t encourage the romance of place</a:t>
            </a:r>
          </a:p>
          <a:p>
            <a:pPr lvl="1"/>
            <a:r>
              <a:rPr lang="en-US" dirty="0" smtClean="0"/>
              <a:t>The “right of return” in New Orleans.</a:t>
            </a:r>
          </a:p>
          <a:p>
            <a:pPr lvl="1"/>
            <a:r>
              <a:rPr lang="en-US" dirty="0" smtClean="0"/>
              <a:t>Celebrating people who rebuild in the same place as heroes.</a:t>
            </a:r>
          </a:p>
          <a:p>
            <a:r>
              <a:rPr lang="en-US" dirty="0" smtClean="0"/>
              <a:t>Require communities to have a Plan B</a:t>
            </a:r>
          </a:p>
          <a:p>
            <a:pPr lvl="1"/>
            <a:r>
              <a:rPr lang="en-US" dirty="0" smtClean="0"/>
              <a:t>How </a:t>
            </a:r>
            <a:r>
              <a:rPr lang="en-US" dirty="0" smtClean="0"/>
              <a:t>they will reduce risk after </a:t>
            </a:r>
            <a:r>
              <a:rPr lang="en-US" smtClean="0"/>
              <a:t>a disaster </a:t>
            </a:r>
            <a:r>
              <a:rPr lang="en-US" dirty="0" smtClean="0"/>
              <a:t>by restructuring the community.</a:t>
            </a:r>
            <a:endParaRPr lang="en-US" dirty="0" smtClean="0"/>
          </a:p>
          <a:p>
            <a:pPr lvl="1"/>
            <a:r>
              <a:rPr lang="en-US" dirty="0" smtClean="0"/>
              <a:t>Require community buy-in.</a:t>
            </a:r>
          </a:p>
          <a:p>
            <a:r>
              <a:rPr lang="en-US" dirty="0" smtClean="0"/>
              <a:t>Use disaster relief to implement Plan B.</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37</a:t>
            </a:fld>
            <a:endParaRPr lang="en-US"/>
          </a:p>
        </p:txBody>
      </p:sp>
    </p:spTree>
    <p:extLst>
      <p:ext uri="{BB962C8B-B14F-4D97-AF65-F5344CB8AC3E}">
        <p14:creationId xmlns:p14="http://schemas.microsoft.com/office/powerpoint/2010/main" val="4102397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the Poor</a:t>
            </a:r>
            <a:endParaRPr lang="en-US" dirty="0"/>
          </a:p>
        </p:txBody>
      </p:sp>
      <p:sp>
        <p:nvSpPr>
          <p:cNvPr id="3" name="Content Placeholder 2"/>
          <p:cNvSpPr>
            <a:spLocks noGrp="1"/>
          </p:cNvSpPr>
          <p:nvPr>
            <p:ph idx="1"/>
          </p:nvPr>
        </p:nvSpPr>
        <p:spPr/>
        <p:txBody>
          <a:bodyPr/>
          <a:lstStyle/>
          <a:p>
            <a:r>
              <a:rPr lang="en-US" dirty="0" smtClean="0"/>
              <a:t>The government needs to provide incentives and help to get the poor out of high risk areas and to make</a:t>
            </a:r>
            <a:r>
              <a:rPr lang="en-US" baseline="0" dirty="0" smtClean="0"/>
              <a:t> them more resilient.</a:t>
            </a:r>
          </a:p>
          <a:p>
            <a:r>
              <a:rPr lang="en-US" baseline="0" dirty="0" smtClean="0"/>
              <a:t>Failing to do so will let the poor be used as a weapon to resist change.</a:t>
            </a:r>
            <a:endParaRPr lang="en-US" dirty="0"/>
          </a:p>
        </p:txBody>
      </p:sp>
      <p:sp>
        <p:nvSpPr>
          <p:cNvPr id="4" name="Slide Number Placeholder 3"/>
          <p:cNvSpPr>
            <a:spLocks noGrp="1"/>
          </p:cNvSpPr>
          <p:nvPr>
            <p:ph type="sldNum" sz="quarter" idx="12"/>
          </p:nvPr>
        </p:nvSpPr>
        <p:spPr/>
        <p:txBody>
          <a:bodyPr/>
          <a:lstStyle/>
          <a:p>
            <a:fld id="{93B604D7-A1F4-4AE6-95FC-808F22C5F057}" type="slidenum">
              <a:rPr lang="en-US" smtClean="0"/>
              <a:pPr/>
              <a:t>38</a:t>
            </a:fld>
            <a:endParaRPr lang="en-US"/>
          </a:p>
        </p:txBody>
      </p:sp>
    </p:spTree>
    <p:extLst>
      <p:ext uri="{BB962C8B-B14F-4D97-AF65-F5344CB8AC3E}">
        <p14:creationId xmlns:p14="http://schemas.microsoft.com/office/powerpoint/2010/main" val="428278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a:t>Anthony McMichael, et al., </a:t>
            </a:r>
            <a:r>
              <a:rPr lang="en-US" u="sng" dirty="0"/>
              <a:t>Climate change and human health: present and future risks, 367 Lancet 859 (2006).</a:t>
            </a:r>
          </a:p>
          <a:p>
            <a:endParaRPr lang="en-US" dirty="0"/>
          </a:p>
        </p:txBody>
      </p:sp>
    </p:spTree>
    <p:extLst>
      <p:ext uri="{BB962C8B-B14F-4D97-AF65-F5344CB8AC3E}">
        <p14:creationId xmlns:p14="http://schemas.microsoft.com/office/powerpoint/2010/main" val="10028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and Climate Change</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4A1CACB9-B829-4F47-AB9A-D42B50FB4F9B}" type="slidenum">
              <a:rPr lang="en-US" smtClean="0"/>
              <a:pPr/>
              <a:t>4</a:t>
            </a:fld>
            <a:endParaRPr lang="en-US"/>
          </a:p>
        </p:txBody>
      </p:sp>
    </p:spTree>
    <p:extLst>
      <p:ext uri="{BB962C8B-B14F-4D97-AF65-F5344CB8AC3E}">
        <p14:creationId xmlns:p14="http://schemas.microsoft.com/office/powerpoint/2010/main" val="2893807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1029"/>
          <p:cNvSpPr>
            <a:spLocks noGrp="1" noChangeArrowheads="1"/>
          </p:cNvSpPr>
          <p:nvPr>
            <p:ph type="title" idx="4294967295"/>
          </p:nvPr>
        </p:nvSpPr>
        <p:spPr>
          <a:xfrm>
            <a:off x="576931" y="195820"/>
            <a:ext cx="8222269" cy="979097"/>
          </a:xfrm>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t">
            <a:spAutoFit/>
          </a:bodyPr>
          <a:lstStyle/>
          <a:p>
            <a:pPr eaLnBrk="0" hangingPunct="0"/>
            <a:r>
              <a:rPr lang="en-US" sz="2800" dirty="0"/>
              <a:t>Temperatures are rising rapidly, following increases in CO</a:t>
            </a:r>
            <a:r>
              <a:rPr lang="en-US" sz="2800" baseline="-25000" dirty="0"/>
              <a:t>2</a:t>
            </a:r>
            <a:r>
              <a:rPr lang="en-US" sz="2800" dirty="0"/>
              <a:t> emissions and concentrations</a:t>
            </a:r>
          </a:p>
        </p:txBody>
      </p:sp>
      <p:pic>
        <p:nvPicPr>
          <p:cNvPr id="132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5688"/>
            <a:ext cx="4618154" cy="443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4" name="Picture 2" descr="WHO | World Health Organ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791200"/>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45EB72-9297-490F-829D-CC3E5F6691B3}" type="slidenum">
              <a:rPr lang="en-US" smtClean="0"/>
              <a:pPr/>
              <a:t>5</a:t>
            </a:fld>
            <a:endParaRPr lang="en-US"/>
          </a:p>
        </p:txBody>
      </p:sp>
    </p:spTree>
    <p:extLst>
      <p:ext uri="{BB962C8B-B14F-4D97-AF65-F5344CB8AC3E}">
        <p14:creationId xmlns:p14="http://schemas.microsoft.com/office/powerpoint/2010/main" val="407262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9155" name="Picture 3" descr="TS-23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654" y="990600"/>
            <a:ext cx="3881042" cy="542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9156" name="Text Box 7"/>
          <p:cNvSpPr txBox="1">
            <a:spLocks noChangeArrowheads="1"/>
          </p:cNvSpPr>
          <p:nvPr/>
        </p:nvSpPr>
        <p:spPr bwMode="auto">
          <a:xfrm>
            <a:off x="1502733" y="5674445"/>
            <a:ext cx="3276827"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43268900" indent="-42746613" algn="r" defTabSz="1042988">
              <a:defRPr>
                <a:solidFill>
                  <a:schemeClr val="tx1"/>
                </a:solidFill>
                <a:latin typeface="Arial" charset="0"/>
                <a:cs typeface="Arial" charset="0"/>
              </a:defRPr>
            </a:lvl2pPr>
            <a:lvl3pPr>
              <a:defRPr>
                <a:solidFill>
                  <a:schemeClr val="tx1"/>
                </a:solidFill>
                <a:latin typeface="Arial" charset="0"/>
                <a:cs typeface="Arial" charset="0"/>
              </a:defRPr>
            </a:lvl3pPr>
            <a:lvl4pPr marL="44859575" indent="-43294300" algn="r" defTabSz="1042988">
              <a:defRPr>
                <a:solidFill>
                  <a:schemeClr val="tx1"/>
                </a:solidFill>
                <a:latin typeface="Arial" charset="0"/>
                <a:cs typeface="Arial" charset="0"/>
              </a:defRPr>
            </a:lvl4pPr>
            <a:lvl5pPr marL="45380275" indent="-43294300" algn="r" defTabSz="1042988">
              <a:defRPr>
                <a:solidFill>
                  <a:schemeClr val="tx1"/>
                </a:solidFill>
                <a:latin typeface="Arial" charset="0"/>
                <a:cs typeface="Arial" charset="0"/>
              </a:defRPr>
            </a:lvl5pPr>
            <a:lvl6pPr marL="45837475" indent="-43294300" algn="r" defTabSz="1042988" rtl="1" fontAlgn="base">
              <a:spcBef>
                <a:spcPct val="0"/>
              </a:spcBef>
              <a:spcAft>
                <a:spcPct val="0"/>
              </a:spcAft>
              <a:defRPr>
                <a:solidFill>
                  <a:schemeClr val="tx1"/>
                </a:solidFill>
                <a:latin typeface="Arial" charset="0"/>
                <a:cs typeface="Arial" charset="0"/>
              </a:defRPr>
            </a:lvl6pPr>
            <a:lvl7pPr marL="46294675" indent="-43294300" algn="r" defTabSz="1042988" rtl="1" fontAlgn="base">
              <a:spcBef>
                <a:spcPct val="0"/>
              </a:spcBef>
              <a:spcAft>
                <a:spcPct val="0"/>
              </a:spcAft>
              <a:defRPr>
                <a:solidFill>
                  <a:schemeClr val="tx1"/>
                </a:solidFill>
                <a:latin typeface="Arial" charset="0"/>
                <a:cs typeface="Arial" charset="0"/>
              </a:defRPr>
            </a:lvl7pPr>
            <a:lvl8pPr marL="46751875" indent="-43294300" algn="r" defTabSz="1042988" rtl="1" fontAlgn="base">
              <a:spcBef>
                <a:spcPct val="0"/>
              </a:spcBef>
              <a:spcAft>
                <a:spcPct val="0"/>
              </a:spcAft>
              <a:defRPr>
                <a:solidFill>
                  <a:schemeClr val="tx1"/>
                </a:solidFill>
                <a:latin typeface="Arial" charset="0"/>
                <a:cs typeface="Arial" charset="0"/>
              </a:defRPr>
            </a:lvl8pPr>
            <a:lvl9pPr marL="47209075" indent="-43294300" algn="r" defTabSz="1042988" rtl="1" fontAlgn="base">
              <a:spcBef>
                <a:spcPct val="0"/>
              </a:spcBef>
              <a:spcAft>
                <a:spcPct val="0"/>
              </a:spcAft>
              <a:defRPr>
                <a:solidFill>
                  <a:schemeClr val="tx1"/>
                </a:solidFill>
                <a:latin typeface="Arial" charset="0"/>
                <a:cs typeface="Arial" charset="0"/>
              </a:defRPr>
            </a:lvl9pPr>
          </a:lstStyle>
          <a:p>
            <a:pPr algn="l" rtl="0"/>
            <a:r>
              <a:rPr lang="en-US" sz="1600">
                <a:ea typeface="ＭＳ Ｐゴシック" pitchFamily="34" charset="-128"/>
              </a:rPr>
              <a:t>IPCC 2007: 4</a:t>
            </a:r>
            <a:r>
              <a:rPr lang="en-US" sz="1600" baseline="30000">
                <a:ea typeface="ＭＳ Ｐゴシック" pitchFamily="34" charset="-128"/>
              </a:rPr>
              <a:t>th</a:t>
            </a:r>
            <a:r>
              <a:rPr lang="en-US" sz="1600">
                <a:ea typeface="ＭＳ Ｐゴシック" pitchFamily="34" charset="-128"/>
              </a:rPr>
              <a:t> assessment report</a:t>
            </a:r>
          </a:p>
        </p:txBody>
      </p:sp>
      <p:sp>
        <p:nvSpPr>
          <p:cNvPr id="1329157" name="Rectangle 1029"/>
          <p:cNvSpPr>
            <a:spLocks noChangeArrowheads="1"/>
          </p:cNvSpPr>
          <p:nvPr/>
        </p:nvSpPr>
        <p:spPr bwMode="auto">
          <a:xfrm>
            <a:off x="4960240" y="2382950"/>
            <a:ext cx="4030365"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lgn="ctr" defTabSz="914179"/>
            <a:r>
              <a:rPr lang="en-US" dirty="0"/>
              <a:t>Temperature increases cannot be explained by natural processes</a:t>
            </a: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4960240" y="1676400"/>
            <a:ext cx="3878960" cy="4449763"/>
          </a:xfrm>
        </p:spPr>
        <p:txBody>
          <a:bodyPr/>
          <a:lstStyle/>
          <a:p>
            <a:endParaRPr lang="en-US" dirty="0"/>
          </a:p>
        </p:txBody>
      </p:sp>
      <p:pic>
        <p:nvPicPr>
          <p:cNvPr id="4098" name="Picture 2" descr="WHO | World Health Organ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715000"/>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B64229F-E533-4233-8CAA-6DE97256DEB4}" type="slidenum">
              <a:rPr lang="en-US" smtClean="0"/>
              <a:pPr/>
              <a:t>6</a:t>
            </a:fld>
            <a:endParaRPr lang="en-US"/>
          </a:p>
        </p:txBody>
      </p:sp>
    </p:spTree>
    <p:extLst>
      <p:ext uri="{BB962C8B-B14F-4D97-AF65-F5344CB8AC3E}">
        <p14:creationId xmlns:p14="http://schemas.microsoft.com/office/powerpoint/2010/main" val="4015490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1028"/>
          <p:cNvSpPr>
            <a:spLocks noGrp="1" noChangeArrowheads="1"/>
          </p:cNvSpPr>
          <p:nvPr>
            <p:ph type="title" idx="4294967295"/>
          </p:nvPr>
        </p:nvSpPr>
        <p:spPr>
          <a:xfrm>
            <a:off x="457472" y="308128"/>
            <a:ext cx="7924981" cy="537064"/>
          </a:xfrm>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t">
            <a:spAutoFit/>
          </a:bodyPr>
          <a:lstStyle/>
          <a:p>
            <a:pPr eaLnBrk="0" hangingPunct="0"/>
            <a:r>
              <a:rPr lang="en-US" sz="2800" dirty="0"/>
              <a:t>Temperatures will rise further</a:t>
            </a:r>
          </a:p>
        </p:txBody>
      </p:sp>
      <p:pic>
        <p:nvPicPr>
          <p:cNvPr id="1331203"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23" y="1066800"/>
            <a:ext cx="8229780" cy="44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204" name="Text Box 7"/>
          <p:cNvSpPr txBox="1">
            <a:spLocks noChangeArrowheads="1"/>
          </p:cNvSpPr>
          <p:nvPr/>
        </p:nvSpPr>
        <p:spPr bwMode="auto">
          <a:xfrm>
            <a:off x="7854392" y="5635569"/>
            <a:ext cx="1186511"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43268900" indent="-42746613" algn="r" defTabSz="1042988">
              <a:defRPr>
                <a:solidFill>
                  <a:schemeClr val="tx1"/>
                </a:solidFill>
                <a:latin typeface="Arial" charset="0"/>
                <a:cs typeface="Arial" charset="0"/>
              </a:defRPr>
            </a:lvl2pPr>
            <a:lvl3pPr>
              <a:defRPr>
                <a:solidFill>
                  <a:schemeClr val="tx1"/>
                </a:solidFill>
                <a:latin typeface="Arial" charset="0"/>
                <a:cs typeface="Arial" charset="0"/>
              </a:defRPr>
            </a:lvl3pPr>
            <a:lvl4pPr marL="44859575" indent="-43294300" algn="r" defTabSz="1042988">
              <a:defRPr>
                <a:solidFill>
                  <a:schemeClr val="tx1"/>
                </a:solidFill>
                <a:latin typeface="Arial" charset="0"/>
                <a:cs typeface="Arial" charset="0"/>
              </a:defRPr>
            </a:lvl4pPr>
            <a:lvl5pPr marL="45380275" indent="-43294300" algn="r" defTabSz="1042988">
              <a:defRPr>
                <a:solidFill>
                  <a:schemeClr val="tx1"/>
                </a:solidFill>
                <a:latin typeface="Arial" charset="0"/>
                <a:cs typeface="Arial" charset="0"/>
              </a:defRPr>
            </a:lvl5pPr>
            <a:lvl6pPr marL="45837475" indent="-43294300" algn="r" defTabSz="1042988" rtl="1" fontAlgn="base">
              <a:spcBef>
                <a:spcPct val="0"/>
              </a:spcBef>
              <a:spcAft>
                <a:spcPct val="0"/>
              </a:spcAft>
              <a:defRPr>
                <a:solidFill>
                  <a:schemeClr val="tx1"/>
                </a:solidFill>
                <a:latin typeface="Arial" charset="0"/>
                <a:cs typeface="Arial" charset="0"/>
              </a:defRPr>
            </a:lvl6pPr>
            <a:lvl7pPr marL="46294675" indent="-43294300" algn="r" defTabSz="1042988" rtl="1" fontAlgn="base">
              <a:spcBef>
                <a:spcPct val="0"/>
              </a:spcBef>
              <a:spcAft>
                <a:spcPct val="0"/>
              </a:spcAft>
              <a:defRPr>
                <a:solidFill>
                  <a:schemeClr val="tx1"/>
                </a:solidFill>
                <a:latin typeface="Arial" charset="0"/>
                <a:cs typeface="Arial" charset="0"/>
              </a:defRPr>
            </a:lvl7pPr>
            <a:lvl8pPr marL="46751875" indent="-43294300" algn="r" defTabSz="1042988" rtl="1" fontAlgn="base">
              <a:spcBef>
                <a:spcPct val="0"/>
              </a:spcBef>
              <a:spcAft>
                <a:spcPct val="0"/>
              </a:spcAft>
              <a:defRPr>
                <a:solidFill>
                  <a:schemeClr val="tx1"/>
                </a:solidFill>
                <a:latin typeface="Arial" charset="0"/>
                <a:cs typeface="Arial" charset="0"/>
              </a:defRPr>
            </a:lvl8pPr>
            <a:lvl9pPr marL="47209075" indent="-43294300" algn="r" defTabSz="1042988" rtl="1" fontAlgn="base">
              <a:spcBef>
                <a:spcPct val="0"/>
              </a:spcBef>
              <a:spcAft>
                <a:spcPct val="0"/>
              </a:spcAft>
              <a:defRPr>
                <a:solidFill>
                  <a:schemeClr val="tx1"/>
                </a:solidFill>
                <a:latin typeface="Arial" charset="0"/>
                <a:cs typeface="Arial" charset="0"/>
              </a:defRPr>
            </a:lvl9pPr>
          </a:lstStyle>
          <a:p>
            <a:pPr algn="l" rtl="0"/>
            <a:r>
              <a:rPr lang="en-US" sz="1600">
                <a:ea typeface="ＭＳ Ｐゴシック" pitchFamily="34" charset="-128"/>
              </a:rPr>
              <a:t>IPCC 2007</a:t>
            </a:r>
          </a:p>
        </p:txBody>
      </p:sp>
      <p:pic>
        <p:nvPicPr>
          <p:cNvPr id="13312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4608"/>
            <a:ext cx="4060230" cy="438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06" name="Rectangle 6"/>
          <p:cNvSpPr>
            <a:spLocks noChangeArrowheads="1"/>
          </p:cNvSpPr>
          <p:nvPr/>
        </p:nvSpPr>
        <p:spPr bwMode="auto">
          <a:xfrm>
            <a:off x="927161" y="6426045"/>
            <a:ext cx="4681956"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179"/>
            <a:endParaRPr lang="en-US" sz="1200" dirty="0">
              <a:solidFill>
                <a:srgbClr val="96CCEE"/>
              </a:solidFill>
              <a:latin typeface="Arial Narrow" pitchFamily="34" charset="0"/>
            </a:endParaRPr>
          </a:p>
        </p:txBody>
      </p:sp>
      <p:pic>
        <p:nvPicPr>
          <p:cNvPr id="2050" name="Picture 2" descr="WHO | World Health Organ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963134"/>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45EB72-9297-490F-829D-CC3E5F6691B3}" type="slidenum">
              <a:rPr lang="en-US" smtClean="0"/>
              <a:pPr/>
              <a:t>7</a:t>
            </a:fld>
            <a:endParaRPr lang="en-US"/>
          </a:p>
        </p:txBody>
      </p:sp>
    </p:spTree>
    <p:extLst>
      <p:ext uri="{BB962C8B-B14F-4D97-AF65-F5344CB8AC3E}">
        <p14:creationId xmlns:p14="http://schemas.microsoft.com/office/powerpoint/2010/main" val="3845313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ChangeArrowheads="1"/>
          </p:cNvSpPr>
          <p:nvPr>
            <p:ph type="title" idx="4294967295"/>
          </p:nvPr>
        </p:nvSpPr>
        <p:spPr>
          <a:xfrm>
            <a:off x="305434" y="152624"/>
            <a:ext cx="8533133" cy="979097"/>
          </a:xfrm>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t">
            <a:spAutoFit/>
          </a:bodyPr>
          <a:lstStyle/>
          <a:p>
            <a:pPr eaLnBrk="0" hangingPunct="0"/>
            <a:r>
              <a:rPr lang="en-GB" sz="2800" dirty="0"/>
              <a:t>Precipitation will also change,</a:t>
            </a:r>
            <a:br>
              <a:rPr lang="en-GB" sz="2800" dirty="0"/>
            </a:br>
            <a:r>
              <a:rPr lang="en-GB" sz="2800" dirty="0"/>
              <a:t>and become more extreme</a:t>
            </a:r>
            <a:endParaRPr lang="en-US" sz="2800" dirty="0"/>
          </a:p>
        </p:txBody>
      </p:sp>
      <p:pic>
        <p:nvPicPr>
          <p:cNvPr id="133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834"/>
            <a:ext cx="7266603" cy="394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300" name="Rectangle 4"/>
          <p:cNvSpPr>
            <a:spLocks noChangeArrowheads="1"/>
          </p:cNvSpPr>
          <p:nvPr/>
        </p:nvSpPr>
        <p:spPr bwMode="auto">
          <a:xfrm>
            <a:off x="7266603" y="2750111"/>
            <a:ext cx="1863336" cy="19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24" tIns="45712" rIns="91424" bIns="45712">
            <a:spAutoFit/>
          </a:bodyPr>
          <a:lstStyle/>
          <a:p>
            <a:pPr defTabSz="914179">
              <a:spcBef>
                <a:spcPct val="50000"/>
              </a:spcBef>
            </a:pPr>
            <a:r>
              <a:rPr lang="en-GB" sz="1900" dirty="0">
                <a:ea typeface="ＭＳ Ｐゴシック" pitchFamily="34" charset="-128"/>
              </a:rPr>
              <a:t>Annual mean precipitation change: 2071 to 2100 compared to 1990.</a:t>
            </a:r>
          </a:p>
          <a:p>
            <a:pPr defTabSz="914179">
              <a:spcBef>
                <a:spcPct val="50000"/>
              </a:spcBef>
            </a:pPr>
            <a:r>
              <a:rPr lang="en-GB" sz="1600" dirty="0">
                <a:ea typeface="ＭＳ Ｐゴシック" pitchFamily="34" charset="-128"/>
              </a:rPr>
              <a:t>IPCC, 2007</a:t>
            </a:r>
            <a:endParaRPr lang="en-US" sz="1600" dirty="0">
              <a:ea typeface="ＭＳ Ｐゴシック" pitchFamily="34" charset="-128"/>
            </a:endParaRPr>
          </a:p>
        </p:txBody>
      </p:sp>
      <p:pic>
        <p:nvPicPr>
          <p:cNvPr id="5122" name="Picture 2" descr="WHO | World Health Organ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800621"/>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45EB72-9297-490F-829D-CC3E5F6691B3}" type="slidenum">
              <a:rPr lang="en-US" smtClean="0"/>
              <a:pPr/>
              <a:t>8</a:t>
            </a:fld>
            <a:endParaRPr lang="en-US"/>
          </a:p>
        </p:txBody>
      </p:sp>
    </p:spTree>
    <p:extLst>
      <p:ext uri="{BB962C8B-B14F-4D97-AF65-F5344CB8AC3E}">
        <p14:creationId xmlns:p14="http://schemas.microsoft.com/office/powerpoint/2010/main" val="333161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9394" name="Object 2"/>
          <p:cNvGraphicFramePr>
            <a:graphicFrameLocks noChangeAspect="1"/>
          </p:cNvGraphicFramePr>
          <p:nvPr>
            <p:extLst>
              <p:ext uri="{D42A27DB-BD31-4B8C-83A1-F6EECF244321}">
                <p14:modId xmlns:p14="http://schemas.microsoft.com/office/powerpoint/2010/main" val="2391511506"/>
              </p:ext>
            </p:extLst>
          </p:nvPr>
        </p:nvGraphicFramePr>
        <p:xfrm>
          <a:off x="838200" y="1295400"/>
          <a:ext cx="4603223" cy="4483689"/>
        </p:xfrm>
        <a:graphic>
          <a:graphicData uri="http://schemas.openxmlformats.org/presentationml/2006/ole">
            <mc:AlternateContent xmlns:mc="http://schemas.openxmlformats.org/markup-compatibility/2006">
              <mc:Choice xmlns:v="urn:schemas-microsoft-com:vml" Requires="v">
                <p:oleObj spid="_x0000_s1082" name="Document" r:id="rId4" imgW="5626100" imgH="5753100" progId="Word.Document.12">
                  <p:link updateAutomatic="1"/>
                </p:oleObj>
              </mc:Choice>
              <mc:Fallback>
                <p:oleObj name="Document" r:id="rId4" imgW="5626100" imgH="57531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4768"/>
                      <a:stretch>
                        <a:fillRect/>
                      </a:stretch>
                    </p:blipFill>
                    <p:spPr bwMode="auto">
                      <a:xfrm>
                        <a:off x="838200" y="1295400"/>
                        <a:ext cx="4603223" cy="448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9395" name="Text Box 7"/>
          <p:cNvSpPr txBox="1">
            <a:spLocks noChangeArrowheads="1"/>
          </p:cNvSpPr>
          <p:nvPr/>
        </p:nvSpPr>
        <p:spPr bwMode="auto">
          <a:xfrm>
            <a:off x="2286000" y="5957487"/>
            <a:ext cx="1186511"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24" tIns="45712" rIns="91424" bIns="45712">
            <a:spAutoFit/>
          </a:bodyPr>
          <a:lstStyle>
            <a:lvl1pPr algn="r" defTabSz="1042988">
              <a:defRPr>
                <a:solidFill>
                  <a:schemeClr val="tx1"/>
                </a:solidFill>
                <a:latin typeface="Arial" charset="0"/>
                <a:cs typeface="Arial" charset="0"/>
              </a:defRPr>
            </a:lvl1pPr>
            <a:lvl2pPr marL="43268900" indent="-42746613" algn="r" defTabSz="1042988">
              <a:defRPr>
                <a:solidFill>
                  <a:schemeClr val="tx1"/>
                </a:solidFill>
                <a:latin typeface="Arial" charset="0"/>
                <a:cs typeface="Arial" charset="0"/>
              </a:defRPr>
            </a:lvl2pPr>
            <a:lvl3pPr>
              <a:defRPr>
                <a:solidFill>
                  <a:schemeClr val="tx1"/>
                </a:solidFill>
                <a:latin typeface="Arial" charset="0"/>
                <a:cs typeface="Arial" charset="0"/>
              </a:defRPr>
            </a:lvl3pPr>
            <a:lvl4pPr marL="44859575" indent="-43294300" algn="r" defTabSz="1042988">
              <a:defRPr>
                <a:solidFill>
                  <a:schemeClr val="tx1"/>
                </a:solidFill>
                <a:latin typeface="Arial" charset="0"/>
                <a:cs typeface="Arial" charset="0"/>
              </a:defRPr>
            </a:lvl4pPr>
            <a:lvl5pPr marL="45380275" indent="-43294300" algn="r" defTabSz="1042988">
              <a:defRPr>
                <a:solidFill>
                  <a:schemeClr val="tx1"/>
                </a:solidFill>
                <a:latin typeface="Arial" charset="0"/>
                <a:cs typeface="Arial" charset="0"/>
              </a:defRPr>
            </a:lvl5pPr>
            <a:lvl6pPr marL="45837475" indent="-43294300" algn="r" defTabSz="1042988" rtl="1" fontAlgn="base">
              <a:spcBef>
                <a:spcPct val="0"/>
              </a:spcBef>
              <a:spcAft>
                <a:spcPct val="0"/>
              </a:spcAft>
              <a:defRPr>
                <a:solidFill>
                  <a:schemeClr val="tx1"/>
                </a:solidFill>
                <a:latin typeface="Arial" charset="0"/>
                <a:cs typeface="Arial" charset="0"/>
              </a:defRPr>
            </a:lvl6pPr>
            <a:lvl7pPr marL="46294675" indent="-43294300" algn="r" defTabSz="1042988" rtl="1" fontAlgn="base">
              <a:spcBef>
                <a:spcPct val="0"/>
              </a:spcBef>
              <a:spcAft>
                <a:spcPct val="0"/>
              </a:spcAft>
              <a:defRPr>
                <a:solidFill>
                  <a:schemeClr val="tx1"/>
                </a:solidFill>
                <a:latin typeface="Arial" charset="0"/>
                <a:cs typeface="Arial" charset="0"/>
              </a:defRPr>
            </a:lvl7pPr>
            <a:lvl8pPr marL="46751875" indent="-43294300" algn="r" defTabSz="1042988" rtl="1" fontAlgn="base">
              <a:spcBef>
                <a:spcPct val="0"/>
              </a:spcBef>
              <a:spcAft>
                <a:spcPct val="0"/>
              </a:spcAft>
              <a:defRPr>
                <a:solidFill>
                  <a:schemeClr val="tx1"/>
                </a:solidFill>
                <a:latin typeface="Arial" charset="0"/>
                <a:cs typeface="Arial" charset="0"/>
              </a:defRPr>
            </a:lvl8pPr>
            <a:lvl9pPr marL="47209075" indent="-43294300" algn="r" defTabSz="1042988" rtl="1" fontAlgn="base">
              <a:spcBef>
                <a:spcPct val="0"/>
              </a:spcBef>
              <a:spcAft>
                <a:spcPct val="0"/>
              </a:spcAft>
              <a:defRPr>
                <a:solidFill>
                  <a:schemeClr val="tx1"/>
                </a:solidFill>
                <a:latin typeface="Arial" charset="0"/>
                <a:cs typeface="Arial" charset="0"/>
              </a:defRPr>
            </a:lvl9pPr>
          </a:lstStyle>
          <a:p>
            <a:pPr algn="l" rtl="0"/>
            <a:r>
              <a:rPr lang="en-US" sz="1600" dirty="0">
                <a:ea typeface="ＭＳ Ｐゴシック" pitchFamily="34" charset="-128"/>
              </a:rPr>
              <a:t>IPCC 2007</a:t>
            </a:r>
          </a:p>
        </p:txBody>
      </p:sp>
      <p:sp>
        <p:nvSpPr>
          <p:cNvPr id="1339396" name="Rectangle 4"/>
          <p:cNvSpPr>
            <a:spLocks noGrp="1" noChangeArrowheads="1"/>
          </p:cNvSpPr>
          <p:nvPr>
            <p:ph type="title"/>
          </p:nvPr>
        </p:nvSpPr>
        <p:spPr>
          <a:xfrm>
            <a:off x="609600" y="177102"/>
            <a:ext cx="8534400" cy="979097"/>
          </a:xfrm>
          <a:noFill/>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nchor="t">
            <a:spAutoFit/>
          </a:bodyPr>
          <a:lstStyle/>
          <a:p>
            <a:pPr eaLnBrk="0" hangingPunct="0"/>
            <a:r>
              <a:rPr lang="en-GB" sz="2800" dirty="0"/>
              <a:t>Many aspects of weather have changed,</a:t>
            </a:r>
            <a:br>
              <a:rPr lang="en-GB" sz="2800" dirty="0"/>
            </a:br>
            <a:r>
              <a:rPr lang="en-GB" sz="2800" dirty="0"/>
              <a:t>and will continue to do so</a:t>
            </a:r>
            <a:endParaRPr lang="en-US" sz="2800" dirty="0"/>
          </a:p>
        </p:txBody>
      </p:sp>
      <p:pic>
        <p:nvPicPr>
          <p:cNvPr id="1029" name="Picture 5" descr="WHO | World Health Organiz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867400"/>
            <a:ext cx="2381250" cy="8572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B5B2E193-FBA3-4C1D-A039-01A8B25C6414}" type="slidenum">
              <a:rPr lang="en-US" smtClean="0"/>
              <a:pPr/>
              <a:t>9</a:t>
            </a:fld>
            <a:endParaRPr lang="en-US"/>
          </a:p>
        </p:txBody>
      </p:sp>
    </p:spTree>
    <p:extLst>
      <p:ext uri="{BB962C8B-B14F-4D97-AF65-F5344CB8AC3E}">
        <p14:creationId xmlns:p14="http://schemas.microsoft.com/office/powerpoint/2010/main" val="2899961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3886</TotalTime>
  <Words>2523</Words>
  <Application>Microsoft Office PowerPoint</Application>
  <PresentationFormat>On-screen Show (4:3)</PresentationFormat>
  <Paragraphs>340</Paragraphs>
  <Slides>39</Slides>
  <Notes>10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39</vt:i4>
      </vt:variant>
    </vt:vector>
  </HeadingPairs>
  <TitlesOfParts>
    <vt:vector size="41" baseType="lpstr">
      <vt:lpstr>Technic</vt:lpstr>
      <vt:lpstr>???</vt:lpstr>
      <vt:lpstr>Public Health Implications of Global Warming</vt:lpstr>
      <vt:lpstr>Climate Terms for this Talk</vt:lpstr>
      <vt:lpstr>Questions</vt:lpstr>
      <vt:lpstr>WHO and Climate Change</vt:lpstr>
      <vt:lpstr>Temperatures are rising rapidly, following increases in CO2 emissions and concentrations</vt:lpstr>
      <vt:lpstr>PowerPoint Presentation</vt:lpstr>
      <vt:lpstr>Temperatures will rise further</vt:lpstr>
      <vt:lpstr>Precipitation will also change, and become more extreme</vt:lpstr>
      <vt:lpstr>Many aspects of weather have changed, and will continue to do so</vt:lpstr>
      <vt:lpstr>PowerPoint Presentation</vt:lpstr>
      <vt:lpstr>PowerPoint Presentation</vt:lpstr>
      <vt:lpstr>PowerPoint Presentation</vt:lpstr>
      <vt:lpstr>PowerPoint Presentation</vt:lpstr>
      <vt:lpstr>Health impacts are unfairly distributed</vt:lpstr>
      <vt:lpstr>Is The WHO Being Alarmist?</vt:lpstr>
      <vt:lpstr>Is Climate Change Unusual?</vt:lpstr>
      <vt:lpstr>What We Know for Sure</vt:lpstr>
      <vt:lpstr>What We Do Not Know for Sure</vt:lpstr>
      <vt:lpstr>Climate Change and Extreme Weather Events</vt:lpstr>
      <vt:lpstr>Extreme Weather and Health</vt:lpstr>
      <vt:lpstr>Ecosystem Effects and Disease</vt:lpstr>
      <vt:lpstr>Climate Change is Only One Factor in Disease Spread</vt:lpstr>
      <vt:lpstr>Ecosystem Effects and Food</vt:lpstr>
      <vt:lpstr>Can We Mitigate Climate Change?</vt:lpstr>
      <vt:lpstr>Can We Adapt to Climate Change?</vt:lpstr>
      <vt:lpstr>Adapting to the Once and Future Climate</vt:lpstr>
      <vt:lpstr>The Risks of the Current Climate</vt:lpstr>
      <vt:lpstr>Is it a Flood if Nobody Washes Away?</vt:lpstr>
      <vt:lpstr>We Underestimate the Weather</vt:lpstr>
      <vt:lpstr>We Migrate to Risk</vt:lpstr>
      <vt:lpstr>Stupidity Kills</vt:lpstr>
      <vt:lpstr>We Have Made Stupidity Good Business</vt:lpstr>
      <vt:lpstr>Moving to Better Climate Change Decisionmaking</vt:lpstr>
      <vt:lpstr>End Denial</vt:lpstr>
      <vt:lpstr>Do Not Subsidize Risky Behavior</vt:lpstr>
      <vt:lpstr>Admit that Disaster Response is the Wrong Focus.</vt:lpstr>
      <vt:lpstr>Don’t use Federal Money to Recreate Risk</vt:lpstr>
      <vt:lpstr>Don’t Forget the Poor</vt:lpstr>
      <vt:lpstr>Bibliography</vt:lpstr>
    </vt:vector>
  </TitlesOfParts>
  <Company>LSU Law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Implications of Global Warming</dc:title>
  <dc:creator>Edward Richards</dc:creator>
  <cp:lastModifiedBy>Edward Richards</cp:lastModifiedBy>
  <cp:revision>100</cp:revision>
  <dcterms:created xsi:type="dcterms:W3CDTF">2012-12-27T00:15:30Z</dcterms:created>
  <dcterms:modified xsi:type="dcterms:W3CDTF">2013-01-02T03:16:32Z</dcterms:modified>
</cp:coreProperties>
</file>